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0"/>
  </p:notesMasterIdLst>
  <p:sldIdLst>
    <p:sldId id="256" r:id="rId2"/>
    <p:sldId id="257" r:id="rId3"/>
    <p:sldId id="262" r:id="rId4"/>
    <p:sldId id="264" r:id="rId5"/>
    <p:sldId id="261" r:id="rId6"/>
    <p:sldId id="263" r:id="rId7"/>
    <p:sldId id="260" r:id="rId8"/>
    <p:sldId id="259"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0" d="100"/>
          <a:sy n="70" d="100"/>
        </p:scale>
        <p:origin x="660" y="-27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Chart%20in%20Microsoft%20PowerPoint"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cap="all" spc="0" baseline="0">
                <a:solidFill>
                  <a:schemeClr val="tx1">
                    <a:lumMod val="65000"/>
                    <a:lumOff val="35000"/>
                  </a:schemeClr>
                </a:solidFill>
                <a:latin typeface="Gill Sans MT" panose="020B0502020104020203" pitchFamily="34" charset="0"/>
                <a:ea typeface="+mn-ea"/>
                <a:cs typeface="+mn-cs"/>
              </a:defRPr>
            </a:pPr>
            <a:r>
              <a:rPr lang="en-US" sz="1600" cap="all" baseline="0">
                <a:latin typeface="Gill Sans MT" panose="020B0502020104020203" pitchFamily="34" charset="0"/>
              </a:rPr>
              <a:t>House Price indices by geographical location - albania</a:t>
            </a:r>
          </a:p>
        </c:rich>
      </c:tx>
      <c:overlay val="0"/>
      <c:spPr>
        <a:noFill/>
        <a:ln>
          <a:noFill/>
        </a:ln>
        <a:effectLst/>
      </c:spPr>
      <c:txPr>
        <a:bodyPr rot="0" spcFirstLastPara="1" vertOverflow="ellipsis" vert="horz" wrap="square" anchor="ctr" anchorCtr="1"/>
        <a:lstStyle/>
        <a:p>
          <a:pPr>
            <a:defRPr sz="1600" b="0" i="0" u="none" strike="noStrike" kern="1200" cap="all" spc="0" baseline="0">
              <a:solidFill>
                <a:schemeClr val="tx1">
                  <a:lumMod val="65000"/>
                  <a:lumOff val="35000"/>
                </a:schemeClr>
              </a:solidFill>
              <a:latin typeface="Gill Sans MT" panose="020B0502020104020203" pitchFamily="34" charset="0"/>
              <a:ea typeface="+mn-ea"/>
              <a:cs typeface="+mn-cs"/>
            </a:defRPr>
          </a:pPr>
          <a:endParaRPr lang="en-US"/>
        </a:p>
      </c:txPr>
    </c:title>
    <c:autoTitleDeleted val="0"/>
    <c:plotArea>
      <c:layout>
        <c:manualLayout>
          <c:layoutTarget val="inner"/>
          <c:xMode val="edge"/>
          <c:yMode val="edge"/>
          <c:x val="4.8379359278654763E-2"/>
          <c:y val="0.10543936398289035"/>
          <c:w val="0.9248228660412664"/>
          <c:h val="0.7188760990738815"/>
        </c:manualLayout>
      </c:layout>
      <c:lineChart>
        <c:grouping val="standard"/>
        <c:varyColors val="0"/>
        <c:ser>
          <c:idx val="0"/>
          <c:order val="0"/>
          <c:tx>
            <c:v>Capital city</c:v>
          </c:tx>
          <c:spPr>
            <a:ln w="31750" cap="rnd">
              <a:solidFill>
                <a:srgbClr val="FF0000"/>
              </a:solidFill>
              <a:round/>
            </a:ln>
            <a:effectLst/>
          </c:spPr>
          <c:marker>
            <c:symbol val="none"/>
          </c:marker>
          <c:cat>
            <c:strRef>
              <c:f>'[Chart in Microsoft PowerPoint]Graph'!$A$2:$A$66</c:f>
              <c:strCache>
                <c:ptCount val="65"/>
                <c:pt idx="0">
                  <c:v>'17-1</c:v>
                </c:pt>
                <c:pt idx="1">
                  <c:v>'17-2</c:v>
                </c:pt>
                <c:pt idx="2">
                  <c:v>'17-3</c:v>
                </c:pt>
                <c:pt idx="3">
                  <c:v>'17-4</c:v>
                </c:pt>
                <c:pt idx="4">
                  <c:v>'17-5</c:v>
                </c:pt>
                <c:pt idx="5">
                  <c:v>'17-6</c:v>
                </c:pt>
                <c:pt idx="6">
                  <c:v>'17-7</c:v>
                </c:pt>
                <c:pt idx="7">
                  <c:v>'17-8</c:v>
                </c:pt>
                <c:pt idx="8">
                  <c:v>'17-9</c:v>
                </c:pt>
                <c:pt idx="9">
                  <c:v>'17-10</c:v>
                </c:pt>
                <c:pt idx="10">
                  <c:v>'17-11</c:v>
                </c:pt>
                <c:pt idx="11">
                  <c:v>'17-12</c:v>
                </c:pt>
                <c:pt idx="12">
                  <c:v>'18-1</c:v>
                </c:pt>
                <c:pt idx="13">
                  <c:v>'18-2</c:v>
                </c:pt>
                <c:pt idx="14">
                  <c:v>'18-3</c:v>
                </c:pt>
                <c:pt idx="15">
                  <c:v>'18-4</c:v>
                </c:pt>
                <c:pt idx="16">
                  <c:v>'18-5</c:v>
                </c:pt>
                <c:pt idx="17">
                  <c:v>'18-6</c:v>
                </c:pt>
                <c:pt idx="18">
                  <c:v>'18-7</c:v>
                </c:pt>
                <c:pt idx="19">
                  <c:v>'18-8</c:v>
                </c:pt>
                <c:pt idx="20">
                  <c:v>'18-9</c:v>
                </c:pt>
                <c:pt idx="21">
                  <c:v>'18-10</c:v>
                </c:pt>
                <c:pt idx="22">
                  <c:v>'18-11</c:v>
                </c:pt>
                <c:pt idx="23">
                  <c:v>'18-12</c:v>
                </c:pt>
                <c:pt idx="24">
                  <c:v>'19-1</c:v>
                </c:pt>
                <c:pt idx="25">
                  <c:v>'19-2</c:v>
                </c:pt>
                <c:pt idx="26">
                  <c:v>'19-3</c:v>
                </c:pt>
                <c:pt idx="27">
                  <c:v>'19-4</c:v>
                </c:pt>
                <c:pt idx="28">
                  <c:v>'19-5</c:v>
                </c:pt>
                <c:pt idx="29">
                  <c:v>'19-6</c:v>
                </c:pt>
                <c:pt idx="30">
                  <c:v>'19-7</c:v>
                </c:pt>
                <c:pt idx="31">
                  <c:v>'19-8</c:v>
                </c:pt>
                <c:pt idx="32">
                  <c:v>'19-9</c:v>
                </c:pt>
                <c:pt idx="33">
                  <c:v>'19-10</c:v>
                </c:pt>
                <c:pt idx="34">
                  <c:v>'19-11</c:v>
                </c:pt>
                <c:pt idx="35">
                  <c:v>'19-12</c:v>
                </c:pt>
                <c:pt idx="36">
                  <c:v>'20-1</c:v>
                </c:pt>
                <c:pt idx="37">
                  <c:v>'20-2</c:v>
                </c:pt>
                <c:pt idx="38">
                  <c:v>'20-3</c:v>
                </c:pt>
                <c:pt idx="39">
                  <c:v>'20-4</c:v>
                </c:pt>
                <c:pt idx="40">
                  <c:v>'20-5</c:v>
                </c:pt>
                <c:pt idx="41">
                  <c:v>'20-6</c:v>
                </c:pt>
                <c:pt idx="42">
                  <c:v>'20-7</c:v>
                </c:pt>
                <c:pt idx="43">
                  <c:v>'20-8</c:v>
                </c:pt>
                <c:pt idx="44">
                  <c:v>'20-9</c:v>
                </c:pt>
                <c:pt idx="45">
                  <c:v>'20-10</c:v>
                </c:pt>
                <c:pt idx="46">
                  <c:v>'20-11</c:v>
                </c:pt>
                <c:pt idx="47">
                  <c:v>'20-12</c:v>
                </c:pt>
                <c:pt idx="48">
                  <c:v>'21-1</c:v>
                </c:pt>
                <c:pt idx="49">
                  <c:v>'21-2</c:v>
                </c:pt>
                <c:pt idx="50">
                  <c:v>'21-3</c:v>
                </c:pt>
                <c:pt idx="51">
                  <c:v>'21-4</c:v>
                </c:pt>
                <c:pt idx="52">
                  <c:v>'21-5</c:v>
                </c:pt>
                <c:pt idx="53">
                  <c:v>'21-6</c:v>
                </c:pt>
                <c:pt idx="54">
                  <c:v>'21-7</c:v>
                </c:pt>
                <c:pt idx="55">
                  <c:v>'21-8</c:v>
                </c:pt>
                <c:pt idx="56">
                  <c:v>'21-9</c:v>
                </c:pt>
                <c:pt idx="57">
                  <c:v>'21-10</c:v>
                </c:pt>
                <c:pt idx="58">
                  <c:v>'21-11</c:v>
                </c:pt>
                <c:pt idx="59">
                  <c:v>'21-12</c:v>
                </c:pt>
                <c:pt idx="60">
                  <c:v>'22-1</c:v>
                </c:pt>
                <c:pt idx="61">
                  <c:v>'22-2</c:v>
                </c:pt>
                <c:pt idx="62">
                  <c:v>'22-3</c:v>
                </c:pt>
                <c:pt idx="63">
                  <c:v>'22-4</c:v>
                </c:pt>
                <c:pt idx="64">
                  <c:v>'22-5</c:v>
                </c:pt>
              </c:strCache>
            </c:strRef>
          </c:cat>
          <c:val>
            <c:numRef>
              <c:f>'[Chart in Microsoft PowerPoint]Graph'!$D$2:$D$66</c:f>
              <c:numCache>
                <c:formatCode>0.00</c:formatCode>
                <c:ptCount val="65"/>
                <c:pt idx="0">
                  <c:v>1</c:v>
                </c:pt>
                <c:pt idx="1">
                  <c:v>0.96229521412811714</c:v>
                </c:pt>
                <c:pt idx="2">
                  <c:v>0.91836533419228339</c:v>
                </c:pt>
                <c:pt idx="3">
                  <c:v>0.99343166642995007</c:v>
                </c:pt>
                <c:pt idx="4">
                  <c:v>1.0204839749410717</c:v>
                </c:pt>
                <c:pt idx="5">
                  <c:v>0.94878695479053698</c:v>
                </c:pt>
                <c:pt idx="6">
                  <c:v>0.96207102546221912</c:v>
                </c:pt>
                <c:pt idx="7">
                  <c:v>0.9909729903183605</c:v>
                </c:pt>
                <c:pt idx="8">
                  <c:v>0.95540399169464241</c:v>
                </c:pt>
                <c:pt idx="9">
                  <c:v>0.95178415294282659</c:v>
                </c:pt>
                <c:pt idx="10">
                  <c:v>1.036713900843834</c:v>
                </c:pt>
                <c:pt idx="11">
                  <c:v>1.0449719051171438</c:v>
                </c:pt>
                <c:pt idx="12">
                  <c:v>1.1367223617113955</c:v>
                </c:pt>
                <c:pt idx="13">
                  <c:v>1.0492472475778925</c:v>
                </c:pt>
                <c:pt idx="14">
                  <c:v>1.0257068657190376</c:v>
                </c:pt>
                <c:pt idx="15">
                  <c:v>0.97728593835434152</c:v>
                </c:pt>
                <c:pt idx="16">
                  <c:v>1.0262218998283741</c:v>
                </c:pt>
                <c:pt idx="17">
                  <c:v>0.98545383276113729</c:v>
                </c:pt>
                <c:pt idx="18">
                  <c:v>0.99893956266148776</c:v>
                </c:pt>
                <c:pt idx="19">
                  <c:v>0.98795512727849755</c:v>
                </c:pt>
                <c:pt idx="20">
                  <c:v>1.067972509459225</c:v>
                </c:pt>
                <c:pt idx="21">
                  <c:v>1.0670224367708652</c:v>
                </c:pt>
                <c:pt idx="22">
                  <c:v>1.1445035932658414</c:v>
                </c:pt>
                <c:pt idx="23">
                  <c:v>1.1065975085129649</c:v>
                </c:pt>
                <c:pt idx="24">
                  <c:v>1.1081511544451792</c:v>
                </c:pt>
                <c:pt idx="25">
                  <c:v>1.0423106213379965</c:v>
                </c:pt>
                <c:pt idx="26">
                  <c:v>1.0583615449849975</c:v>
                </c:pt>
                <c:pt idx="27">
                  <c:v>1.1058795597295201</c:v>
                </c:pt>
                <c:pt idx="28">
                  <c:v>1.0905585541597345</c:v>
                </c:pt>
                <c:pt idx="29">
                  <c:v>1.111880804627567</c:v>
                </c:pt>
                <c:pt idx="30">
                  <c:v>1.0767174342403221</c:v>
                </c:pt>
                <c:pt idx="31">
                  <c:v>1.0984784555037583</c:v>
                </c:pt>
                <c:pt idx="32">
                  <c:v>1.0951102027661619</c:v>
                </c:pt>
                <c:pt idx="33">
                  <c:v>1.0310245329009762</c:v>
                </c:pt>
                <c:pt idx="34">
                  <c:v>1.1026440749194519</c:v>
                </c:pt>
                <c:pt idx="35">
                  <c:v>1.0769941861820231</c:v>
                </c:pt>
                <c:pt idx="36">
                  <c:v>1.1348074625231728</c:v>
                </c:pt>
                <c:pt idx="37">
                  <c:v>1.1178028304369851</c:v>
                </c:pt>
                <c:pt idx="38">
                  <c:v>1.1027378036492346</c:v>
                </c:pt>
                <c:pt idx="39">
                  <c:v>1.1179067909343039</c:v>
                </c:pt>
                <c:pt idx="40">
                  <c:v>1.0759381729445603</c:v>
                </c:pt>
                <c:pt idx="41">
                  <c:v>1.1038521314717435</c:v>
                </c:pt>
                <c:pt idx="42">
                  <c:v>1.0987970604513388</c:v>
                </c:pt>
                <c:pt idx="43">
                  <c:v>1.0833975685913124</c:v>
                </c:pt>
                <c:pt idx="44">
                  <c:v>1.1056053356039044</c:v>
                </c:pt>
                <c:pt idx="45">
                  <c:v>1.1042871349015919</c:v>
                </c:pt>
                <c:pt idx="46">
                  <c:v>1.0896526764455483</c:v>
                </c:pt>
                <c:pt idx="47">
                  <c:v>1.1525662753938475</c:v>
                </c:pt>
                <c:pt idx="48">
                  <c:v>1.1517897074570247</c:v>
                </c:pt>
                <c:pt idx="49">
                  <c:v>1.1250955889473373</c:v>
                </c:pt>
                <c:pt idx="50">
                  <c:v>1.169185087820205</c:v>
                </c:pt>
                <c:pt idx="51">
                  <c:v>1.168786463674538</c:v>
                </c:pt>
                <c:pt idx="52">
                  <c:v>1.1777819897756312</c:v>
                </c:pt>
                <c:pt idx="53">
                  <c:v>1.1656221747032174</c:v>
                </c:pt>
                <c:pt idx="54">
                  <c:v>1.2086668797974665</c:v>
                </c:pt>
                <c:pt idx="55">
                  <c:v>1.2264612619570952</c:v>
                </c:pt>
                <c:pt idx="56">
                  <c:v>1.1996273897085779</c:v>
                </c:pt>
                <c:pt idx="57">
                  <c:v>1.2382610297780743</c:v>
                </c:pt>
                <c:pt idx="58">
                  <c:v>1.2763979380770867</c:v>
                </c:pt>
                <c:pt idx="59">
                  <c:v>1.2904345214633963</c:v>
                </c:pt>
                <c:pt idx="60">
                  <c:v>1.2909069069395209</c:v>
                </c:pt>
                <c:pt idx="61">
                  <c:v>1.2859503281606739</c:v>
                </c:pt>
                <c:pt idx="62">
                  <c:v>1.3197799260379728</c:v>
                </c:pt>
                <c:pt idx="63">
                  <c:v>1.3490019193240055</c:v>
                </c:pt>
                <c:pt idx="64">
                  <c:v>1.3327506974006251</c:v>
                </c:pt>
              </c:numCache>
            </c:numRef>
          </c:val>
          <c:smooth val="0"/>
          <c:extLst>
            <c:ext xmlns:c16="http://schemas.microsoft.com/office/drawing/2014/chart" uri="{C3380CC4-5D6E-409C-BE32-E72D297353CC}">
              <c16:uniqueId val="{00000000-357B-44F1-8011-56067D7FBB9D}"/>
            </c:ext>
          </c:extLst>
        </c:ser>
        <c:ser>
          <c:idx val="2"/>
          <c:order val="1"/>
          <c:tx>
            <c:v>Coastal</c:v>
          </c:tx>
          <c:spPr>
            <a:ln w="19050" cap="rnd">
              <a:solidFill>
                <a:srgbClr val="0070C0">
                  <a:alpha val="15000"/>
                </a:srgbClr>
              </a:solidFill>
              <a:prstDash val="lgDash"/>
              <a:round/>
            </a:ln>
            <a:effectLst/>
          </c:spPr>
          <c:marker>
            <c:symbol val="none"/>
          </c:marker>
          <c:trendline>
            <c:name>Coastal (mov.avg.)</c:name>
            <c:spPr>
              <a:ln w="22225" cap="rnd">
                <a:solidFill>
                  <a:srgbClr val="0070C0"/>
                </a:solidFill>
                <a:prstDash val="solid"/>
              </a:ln>
              <a:effectLst/>
            </c:spPr>
            <c:trendlineType val="movingAvg"/>
            <c:period val="6"/>
            <c:dispRSqr val="0"/>
            <c:dispEq val="0"/>
          </c:trendline>
          <c:cat>
            <c:strRef>
              <c:f>'[Chart in Microsoft PowerPoint]Graph'!$A$2:$A$66</c:f>
              <c:strCache>
                <c:ptCount val="65"/>
                <c:pt idx="0">
                  <c:v>'17-1</c:v>
                </c:pt>
                <c:pt idx="1">
                  <c:v>'17-2</c:v>
                </c:pt>
                <c:pt idx="2">
                  <c:v>'17-3</c:v>
                </c:pt>
                <c:pt idx="3">
                  <c:v>'17-4</c:v>
                </c:pt>
                <c:pt idx="4">
                  <c:v>'17-5</c:v>
                </c:pt>
                <c:pt idx="5">
                  <c:v>'17-6</c:v>
                </c:pt>
                <c:pt idx="6">
                  <c:v>'17-7</c:v>
                </c:pt>
                <c:pt idx="7">
                  <c:v>'17-8</c:v>
                </c:pt>
                <c:pt idx="8">
                  <c:v>'17-9</c:v>
                </c:pt>
                <c:pt idx="9">
                  <c:v>'17-10</c:v>
                </c:pt>
                <c:pt idx="10">
                  <c:v>'17-11</c:v>
                </c:pt>
                <c:pt idx="11">
                  <c:v>'17-12</c:v>
                </c:pt>
                <c:pt idx="12">
                  <c:v>'18-1</c:v>
                </c:pt>
                <c:pt idx="13">
                  <c:v>'18-2</c:v>
                </c:pt>
                <c:pt idx="14">
                  <c:v>'18-3</c:v>
                </c:pt>
                <c:pt idx="15">
                  <c:v>'18-4</c:v>
                </c:pt>
                <c:pt idx="16">
                  <c:v>'18-5</c:v>
                </c:pt>
                <c:pt idx="17">
                  <c:v>'18-6</c:v>
                </c:pt>
                <c:pt idx="18">
                  <c:v>'18-7</c:v>
                </c:pt>
                <c:pt idx="19">
                  <c:v>'18-8</c:v>
                </c:pt>
                <c:pt idx="20">
                  <c:v>'18-9</c:v>
                </c:pt>
                <c:pt idx="21">
                  <c:v>'18-10</c:v>
                </c:pt>
                <c:pt idx="22">
                  <c:v>'18-11</c:v>
                </c:pt>
                <c:pt idx="23">
                  <c:v>'18-12</c:v>
                </c:pt>
                <c:pt idx="24">
                  <c:v>'19-1</c:v>
                </c:pt>
                <c:pt idx="25">
                  <c:v>'19-2</c:v>
                </c:pt>
                <c:pt idx="26">
                  <c:v>'19-3</c:v>
                </c:pt>
                <c:pt idx="27">
                  <c:v>'19-4</c:v>
                </c:pt>
                <c:pt idx="28">
                  <c:v>'19-5</c:v>
                </c:pt>
                <c:pt idx="29">
                  <c:v>'19-6</c:v>
                </c:pt>
                <c:pt idx="30">
                  <c:v>'19-7</c:v>
                </c:pt>
                <c:pt idx="31">
                  <c:v>'19-8</c:v>
                </c:pt>
                <c:pt idx="32">
                  <c:v>'19-9</c:v>
                </c:pt>
                <c:pt idx="33">
                  <c:v>'19-10</c:v>
                </c:pt>
                <c:pt idx="34">
                  <c:v>'19-11</c:v>
                </c:pt>
                <c:pt idx="35">
                  <c:v>'19-12</c:v>
                </c:pt>
                <c:pt idx="36">
                  <c:v>'20-1</c:v>
                </c:pt>
                <c:pt idx="37">
                  <c:v>'20-2</c:v>
                </c:pt>
                <c:pt idx="38">
                  <c:v>'20-3</c:v>
                </c:pt>
                <c:pt idx="39">
                  <c:v>'20-4</c:v>
                </c:pt>
                <c:pt idx="40">
                  <c:v>'20-5</c:v>
                </c:pt>
                <c:pt idx="41">
                  <c:v>'20-6</c:v>
                </c:pt>
                <c:pt idx="42">
                  <c:v>'20-7</c:v>
                </c:pt>
                <c:pt idx="43">
                  <c:v>'20-8</c:v>
                </c:pt>
                <c:pt idx="44">
                  <c:v>'20-9</c:v>
                </c:pt>
                <c:pt idx="45">
                  <c:v>'20-10</c:v>
                </c:pt>
                <c:pt idx="46">
                  <c:v>'20-11</c:v>
                </c:pt>
                <c:pt idx="47">
                  <c:v>'20-12</c:v>
                </c:pt>
                <c:pt idx="48">
                  <c:v>'21-1</c:v>
                </c:pt>
                <c:pt idx="49">
                  <c:v>'21-2</c:v>
                </c:pt>
                <c:pt idx="50">
                  <c:v>'21-3</c:v>
                </c:pt>
                <c:pt idx="51">
                  <c:v>'21-4</c:v>
                </c:pt>
                <c:pt idx="52">
                  <c:v>'21-5</c:v>
                </c:pt>
                <c:pt idx="53">
                  <c:v>'21-6</c:v>
                </c:pt>
                <c:pt idx="54">
                  <c:v>'21-7</c:v>
                </c:pt>
                <c:pt idx="55">
                  <c:v>'21-8</c:v>
                </c:pt>
                <c:pt idx="56">
                  <c:v>'21-9</c:v>
                </c:pt>
                <c:pt idx="57">
                  <c:v>'21-10</c:v>
                </c:pt>
                <c:pt idx="58">
                  <c:v>'21-11</c:v>
                </c:pt>
                <c:pt idx="59">
                  <c:v>'21-12</c:v>
                </c:pt>
                <c:pt idx="60">
                  <c:v>'22-1</c:v>
                </c:pt>
                <c:pt idx="61">
                  <c:v>'22-2</c:v>
                </c:pt>
                <c:pt idx="62">
                  <c:v>'22-3</c:v>
                </c:pt>
                <c:pt idx="63">
                  <c:v>'22-4</c:v>
                </c:pt>
                <c:pt idx="64">
                  <c:v>'22-5</c:v>
                </c:pt>
              </c:strCache>
            </c:strRef>
          </c:cat>
          <c:val>
            <c:numRef>
              <c:f>'C:\Users\CTS\Desktop\njofthipot_folder\[EviewsReadyCOAST.xlsx]Graph'!$C$2:$C$66</c:f>
              <c:numCache>
                <c:formatCode>General</c:formatCode>
                <c:ptCount val="65"/>
                <c:pt idx="0">
                  <c:v>1</c:v>
                </c:pt>
                <c:pt idx="1">
                  <c:v>0.99751908257509958</c:v>
                </c:pt>
                <c:pt idx="2">
                  <c:v>0.90463475715318575</c:v>
                </c:pt>
                <c:pt idx="3">
                  <c:v>0.74202451297945027</c:v>
                </c:pt>
                <c:pt idx="4">
                  <c:v>0.88739417870821857</c:v>
                </c:pt>
                <c:pt idx="5">
                  <c:v>0.94465546997653038</c:v>
                </c:pt>
                <c:pt idx="6">
                  <c:v>1.0161733960518797</c:v>
                </c:pt>
                <c:pt idx="7">
                  <c:v>0.87975396133001282</c:v>
                </c:pt>
                <c:pt idx="8">
                  <c:v>1.0896842768313686</c:v>
                </c:pt>
                <c:pt idx="9">
                  <c:v>1.0703963495228133</c:v>
                </c:pt>
                <c:pt idx="10">
                  <c:v>0.8784133590080665</c:v>
                </c:pt>
                <c:pt idx="11">
                  <c:v>0.93955492489627834</c:v>
                </c:pt>
                <c:pt idx="12">
                  <c:v>0.98245179505463487</c:v>
                </c:pt>
                <c:pt idx="13">
                  <c:v>1.0273657480299385</c:v>
                </c:pt>
                <c:pt idx="14">
                  <c:v>1.0723869946769053</c:v>
                </c:pt>
                <c:pt idx="15">
                  <c:v>1.0991915994115469</c:v>
                </c:pt>
                <c:pt idx="16">
                  <c:v>0.86945821734472839</c:v>
                </c:pt>
                <c:pt idx="17">
                  <c:v>1.0750046638120188</c:v>
                </c:pt>
                <c:pt idx="18">
                  <c:v>0.84889990257872627</c:v>
                </c:pt>
                <c:pt idx="19">
                  <c:v>0.91766764169502846</c:v>
                </c:pt>
                <c:pt idx="20">
                  <c:v>0.93585661812740639</c:v>
                </c:pt>
                <c:pt idx="21">
                  <c:v>1.0807097486852995</c:v>
                </c:pt>
                <c:pt idx="22">
                  <c:v>1.053789800537245</c:v>
                </c:pt>
                <c:pt idx="23">
                  <c:v>0.95820551400949638</c:v>
                </c:pt>
                <c:pt idx="24">
                  <c:v>0.94848149457282882</c:v>
                </c:pt>
                <c:pt idx="25">
                  <c:v>0.99979902019914668</c:v>
                </c:pt>
                <c:pt idx="26">
                  <c:v>0.9908065208398148</c:v>
                </c:pt>
                <c:pt idx="27">
                  <c:v>1.0359200820671939</c:v>
                </c:pt>
                <c:pt idx="28">
                  <c:v>1.1894416555508702</c:v>
                </c:pt>
                <c:pt idx="29">
                  <c:v>0.92483771509703505</c:v>
                </c:pt>
                <c:pt idx="30">
                  <c:v>1.2489884703550587</c:v>
                </c:pt>
                <c:pt idx="31">
                  <c:v>0.96732282254581803</c:v>
                </c:pt>
                <c:pt idx="32">
                  <c:v>0.81192443783821933</c:v>
                </c:pt>
                <c:pt idx="33">
                  <c:v>0.82579394321700728</c:v>
                </c:pt>
                <c:pt idx="34">
                  <c:v>1.0596524743699383</c:v>
                </c:pt>
                <c:pt idx="35">
                  <c:v>0.9932091626580225</c:v>
                </c:pt>
                <c:pt idx="36">
                  <c:v>0.86139940250054325</c:v>
                </c:pt>
                <c:pt idx="37">
                  <c:v>1.1440916461271997</c:v>
                </c:pt>
                <c:pt idx="38">
                  <c:v>1.2018511582083395</c:v>
                </c:pt>
                <c:pt idx="39">
                  <c:v>0.78952166835099025</c:v>
                </c:pt>
                <c:pt idx="40">
                  <c:v>1.1688963347659838</c:v>
                </c:pt>
                <c:pt idx="41">
                  <c:v>0.92190140237468532</c:v>
                </c:pt>
                <c:pt idx="42">
                  <c:v>1.1024367973180722</c:v>
                </c:pt>
                <c:pt idx="43">
                  <c:v>0.83150913021044848</c:v>
                </c:pt>
                <c:pt idx="44">
                  <c:v>0.89518220537731563</c:v>
                </c:pt>
                <c:pt idx="45">
                  <c:v>0.98761236632179716</c:v>
                </c:pt>
                <c:pt idx="46">
                  <c:v>1.1324325295001649</c:v>
                </c:pt>
                <c:pt idx="47">
                  <c:v>1.1058707127284304</c:v>
                </c:pt>
                <c:pt idx="48">
                  <c:v>1.048073796576134</c:v>
                </c:pt>
                <c:pt idx="49">
                  <c:v>1.0765537856279273</c:v>
                </c:pt>
                <c:pt idx="50">
                  <c:v>1.1406519672160231</c:v>
                </c:pt>
                <c:pt idx="51">
                  <c:v>1.0948660204182887</c:v>
                </c:pt>
                <c:pt idx="52">
                  <c:v>1.2545061635940069</c:v>
                </c:pt>
                <c:pt idx="53">
                  <c:v>1.152105341076699</c:v>
                </c:pt>
                <c:pt idx="54">
                  <c:v>1.1848249000522728</c:v>
                </c:pt>
                <c:pt idx="55">
                  <c:v>1.2999996561923071</c:v>
                </c:pt>
                <c:pt idx="56">
                  <c:v>1.1302750384879248</c:v>
                </c:pt>
                <c:pt idx="57">
                  <c:v>1.092627121968843</c:v>
                </c:pt>
                <c:pt idx="58">
                  <c:v>1.2659742704294288</c:v>
                </c:pt>
                <c:pt idx="59">
                  <c:v>1.3026999560711572</c:v>
                </c:pt>
                <c:pt idx="60">
                  <c:v>1.1377902453019235</c:v>
                </c:pt>
                <c:pt idx="61">
                  <c:v>1.2419528253749161</c:v>
                </c:pt>
                <c:pt idx="62">
                  <c:v>1.1898223377865558</c:v>
                </c:pt>
                <c:pt idx="63">
                  <c:v>1.2484228067104766</c:v>
                </c:pt>
                <c:pt idx="64">
                  <c:v>1.2472910005764619</c:v>
                </c:pt>
              </c:numCache>
            </c:numRef>
          </c:val>
          <c:smooth val="0"/>
          <c:extLst>
            <c:ext xmlns:c16="http://schemas.microsoft.com/office/drawing/2014/chart" uri="{C3380CC4-5D6E-409C-BE32-E72D297353CC}">
              <c16:uniqueId val="{00000002-357B-44F1-8011-56067D7FBB9D}"/>
            </c:ext>
          </c:extLst>
        </c:ser>
        <c:ser>
          <c:idx val="1"/>
          <c:order val="2"/>
          <c:tx>
            <c:v>Inland</c:v>
          </c:tx>
          <c:spPr>
            <a:ln w="19050" cap="rnd">
              <a:solidFill>
                <a:srgbClr val="00B050">
                  <a:alpha val="15000"/>
                </a:srgbClr>
              </a:solidFill>
              <a:prstDash val="lgDash"/>
              <a:round/>
            </a:ln>
            <a:effectLst/>
          </c:spPr>
          <c:marker>
            <c:symbol val="none"/>
          </c:marker>
          <c:trendline>
            <c:name>Inland (mov.avg.)</c:name>
            <c:spPr>
              <a:ln w="22225" cap="rnd">
                <a:solidFill>
                  <a:srgbClr val="00B050"/>
                </a:solidFill>
                <a:prstDash val="solid"/>
              </a:ln>
              <a:effectLst/>
            </c:spPr>
            <c:trendlineType val="movingAvg"/>
            <c:period val="6"/>
            <c:dispRSqr val="0"/>
            <c:dispEq val="0"/>
          </c:trendline>
          <c:cat>
            <c:strRef>
              <c:f>'[Chart in Microsoft PowerPoint]Graph'!$A$2:$A$66</c:f>
              <c:strCache>
                <c:ptCount val="65"/>
                <c:pt idx="0">
                  <c:v>'17-1</c:v>
                </c:pt>
                <c:pt idx="1">
                  <c:v>'17-2</c:v>
                </c:pt>
                <c:pt idx="2">
                  <c:v>'17-3</c:v>
                </c:pt>
                <c:pt idx="3">
                  <c:v>'17-4</c:v>
                </c:pt>
                <c:pt idx="4">
                  <c:v>'17-5</c:v>
                </c:pt>
                <c:pt idx="5">
                  <c:v>'17-6</c:v>
                </c:pt>
                <c:pt idx="6">
                  <c:v>'17-7</c:v>
                </c:pt>
                <c:pt idx="7">
                  <c:v>'17-8</c:v>
                </c:pt>
                <c:pt idx="8">
                  <c:v>'17-9</c:v>
                </c:pt>
                <c:pt idx="9">
                  <c:v>'17-10</c:v>
                </c:pt>
                <c:pt idx="10">
                  <c:v>'17-11</c:v>
                </c:pt>
                <c:pt idx="11">
                  <c:v>'17-12</c:v>
                </c:pt>
                <c:pt idx="12">
                  <c:v>'18-1</c:v>
                </c:pt>
                <c:pt idx="13">
                  <c:v>'18-2</c:v>
                </c:pt>
                <c:pt idx="14">
                  <c:v>'18-3</c:v>
                </c:pt>
                <c:pt idx="15">
                  <c:v>'18-4</c:v>
                </c:pt>
                <c:pt idx="16">
                  <c:v>'18-5</c:v>
                </c:pt>
                <c:pt idx="17">
                  <c:v>'18-6</c:v>
                </c:pt>
                <c:pt idx="18">
                  <c:v>'18-7</c:v>
                </c:pt>
                <c:pt idx="19">
                  <c:v>'18-8</c:v>
                </c:pt>
                <c:pt idx="20">
                  <c:v>'18-9</c:v>
                </c:pt>
                <c:pt idx="21">
                  <c:v>'18-10</c:v>
                </c:pt>
                <c:pt idx="22">
                  <c:v>'18-11</c:v>
                </c:pt>
                <c:pt idx="23">
                  <c:v>'18-12</c:v>
                </c:pt>
                <c:pt idx="24">
                  <c:v>'19-1</c:v>
                </c:pt>
                <c:pt idx="25">
                  <c:v>'19-2</c:v>
                </c:pt>
                <c:pt idx="26">
                  <c:v>'19-3</c:v>
                </c:pt>
                <c:pt idx="27">
                  <c:v>'19-4</c:v>
                </c:pt>
                <c:pt idx="28">
                  <c:v>'19-5</c:v>
                </c:pt>
                <c:pt idx="29">
                  <c:v>'19-6</c:v>
                </c:pt>
                <c:pt idx="30">
                  <c:v>'19-7</c:v>
                </c:pt>
                <c:pt idx="31">
                  <c:v>'19-8</c:v>
                </c:pt>
                <c:pt idx="32">
                  <c:v>'19-9</c:v>
                </c:pt>
                <c:pt idx="33">
                  <c:v>'19-10</c:v>
                </c:pt>
                <c:pt idx="34">
                  <c:v>'19-11</c:v>
                </c:pt>
                <c:pt idx="35">
                  <c:v>'19-12</c:v>
                </c:pt>
                <c:pt idx="36">
                  <c:v>'20-1</c:v>
                </c:pt>
                <c:pt idx="37">
                  <c:v>'20-2</c:v>
                </c:pt>
                <c:pt idx="38">
                  <c:v>'20-3</c:v>
                </c:pt>
                <c:pt idx="39">
                  <c:v>'20-4</c:v>
                </c:pt>
                <c:pt idx="40">
                  <c:v>'20-5</c:v>
                </c:pt>
                <c:pt idx="41">
                  <c:v>'20-6</c:v>
                </c:pt>
                <c:pt idx="42">
                  <c:v>'20-7</c:v>
                </c:pt>
                <c:pt idx="43">
                  <c:v>'20-8</c:v>
                </c:pt>
                <c:pt idx="44">
                  <c:v>'20-9</c:v>
                </c:pt>
                <c:pt idx="45">
                  <c:v>'20-10</c:v>
                </c:pt>
                <c:pt idx="46">
                  <c:v>'20-11</c:v>
                </c:pt>
                <c:pt idx="47">
                  <c:v>'20-12</c:v>
                </c:pt>
                <c:pt idx="48">
                  <c:v>'21-1</c:v>
                </c:pt>
                <c:pt idx="49">
                  <c:v>'21-2</c:v>
                </c:pt>
                <c:pt idx="50">
                  <c:v>'21-3</c:v>
                </c:pt>
                <c:pt idx="51">
                  <c:v>'21-4</c:v>
                </c:pt>
                <c:pt idx="52">
                  <c:v>'21-5</c:v>
                </c:pt>
                <c:pt idx="53">
                  <c:v>'21-6</c:v>
                </c:pt>
                <c:pt idx="54">
                  <c:v>'21-7</c:v>
                </c:pt>
                <c:pt idx="55">
                  <c:v>'21-8</c:v>
                </c:pt>
                <c:pt idx="56">
                  <c:v>'21-9</c:v>
                </c:pt>
                <c:pt idx="57">
                  <c:v>'21-10</c:v>
                </c:pt>
                <c:pt idx="58">
                  <c:v>'21-11</c:v>
                </c:pt>
                <c:pt idx="59">
                  <c:v>'21-12</c:v>
                </c:pt>
                <c:pt idx="60">
                  <c:v>'22-1</c:v>
                </c:pt>
                <c:pt idx="61">
                  <c:v>'22-2</c:v>
                </c:pt>
                <c:pt idx="62">
                  <c:v>'22-3</c:v>
                </c:pt>
                <c:pt idx="63">
                  <c:v>'22-4</c:v>
                </c:pt>
                <c:pt idx="64">
                  <c:v>'22-5</c:v>
                </c:pt>
              </c:strCache>
            </c:strRef>
          </c:cat>
          <c:val>
            <c:numRef>
              <c:f>'C:\Users\CTS\Desktop\njofthipot_folder\[EviewsReadyINNER.xlsx]Graph'!$C$2:$C$66</c:f>
              <c:numCache>
                <c:formatCode>General</c:formatCode>
                <c:ptCount val="65"/>
                <c:pt idx="0">
                  <c:v>1</c:v>
                </c:pt>
                <c:pt idx="1">
                  <c:v>1.273266951166921</c:v>
                </c:pt>
                <c:pt idx="2">
                  <c:v>1.0264117684421477</c:v>
                </c:pt>
                <c:pt idx="3">
                  <c:v>1.1434042536300131</c:v>
                </c:pt>
                <c:pt idx="4">
                  <c:v>1.0777752900829551</c:v>
                </c:pt>
                <c:pt idx="5">
                  <c:v>1.0139250629277954</c:v>
                </c:pt>
                <c:pt idx="6">
                  <c:v>1.0205023438179399</c:v>
                </c:pt>
                <c:pt idx="7">
                  <c:v>0.8381300496732409</c:v>
                </c:pt>
                <c:pt idx="8">
                  <c:v>0.94896819040635239</c:v>
                </c:pt>
                <c:pt idx="9">
                  <c:v>0.96599559965747428</c:v>
                </c:pt>
                <c:pt idx="10">
                  <c:v>0.96764112411217218</c:v>
                </c:pt>
                <c:pt idx="11">
                  <c:v>1.1520730825787699</c:v>
                </c:pt>
                <c:pt idx="12">
                  <c:v>0.9183919671731513</c:v>
                </c:pt>
                <c:pt idx="13">
                  <c:v>0.94162892925515862</c:v>
                </c:pt>
                <c:pt idx="14">
                  <c:v>1.0434755327839531</c:v>
                </c:pt>
                <c:pt idx="15">
                  <c:v>0.91420266314572252</c:v>
                </c:pt>
                <c:pt idx="16">
                  <c:v>1.1191629054368062</c:v>
                </c:pt>
                <c:pt idx="17">
                  <c:v>1.004623656263981</c:v>
                </c:pt>
                <c:pt idx="18">
                  <c:v>1.1456601258456778</c:v>
                </c:pt>
                <c:pt idx="19">
                  <c:v>0.82917586932141119</c:v>
                </c:pt>
                <c:pt idx="20">
                  <c:v>0.91131834235716702</c:v>
                </c:pt>
                <c:pt idx="21">
                  <c:v>1.2673447959106099</c:v>
                </c:pt>
                <c:pt idx="22">
                  <c:v>1.0211475051487391</c:v>
                </c:pt>
                <c:pt idx="23">
                  <c:v>1.0404840109138114</c:v>
                </c:pt>
                <c:pt idx="24">
                  <c:v>0.79394904091694318</c:v>
                </c:pt>
                <c:pt idx="25">
                  <c:v>0.90897017147685144</c:v>
                </c:pt>
                <c:pt idx="26">
                  <c:v>1.101057410124396</c:v>
                </c:pt>
                <c:pt idx="27">
                  <c:v>0.96245304348488758</c:v>
                </c:pt>
                <c:pt idx="28">
                  <c:v>1.1004002750248965</c:v>
                </c:pt>
                <c:pt idx="29">
                  <c:v>1.0231857046836124</c:v>
                </c:pt>
                <c:pt idx="30">
                  <c:v>0.95815856308961678</c:v>
                </c:pt>
                <c:pt idx="31">
                  <c:v>1.0110698220321697</c:v>
                </c:pt>
                <c:pt idx="32">
                  <c:v>0.9429867946492666</c:v>
                </c:pt>
                <c:pt idx="33">
                  <c:v>1.0599333194859808</c:v>
                </c:pt>
                <c:pt idx="34">
                  <c:v>1.0531998434523455</c:v>
                </c:pt>
                <c:pt idx="35">
                  <c:v>1.0378393458697674</c:v>
                </c:pt>
                <c:pt idx="36">
                  <c:v>0.91322498944486474</c:v>
                </c:pt>
                <c:pt idx="37">
                  <c:v>0.99939618237128069</c:v>
                </c:pt>
                <c:pt idx="38">
                  <c:v>1.0462705665250946</c:v>
                </c:pt>
                <c:pt idx="39">
                  <c:v>1.4695672945352927</c:v>
                </c:pt>
                <c:pt idx="40">
                  <c:v>1.1805400461392082</c:v>
                </c:pt>
                <c:pt idx="41">
                  <c:v>1.1785277617870991</c:v>
                </c:pt>
                <c:pt idx="42">
                  <c:v>0.99567139553115203</c:v>
                </c:pt>
                <c:pt idx="43">
                  <c:v>0.88567784552484274</c:v>
                </c:pt>
                <c:pt idx="44">
                  <c:v>1.0493269933990113</c:v>
                </c:pt>
                <c:pt idx="45">
                  <c:v>0.79587590781131545</c:v>
                </c:pt>
                <c:pt idx="46">
                  <c:v>0.9999643006372374</c:v>
                </c:pt>
                <c:pt idx="47">
                  <c:v>1.204867979066842</c:v>
                </c:pt>
                <c:pt idx="48">
                  <c:v>1.0678539710896762</c:v>
                </c:pt>
                <c:pt idx="49">
                  <c:v>0.95241825232034105</c:v>
                </c:pt>
                <c:pt idx="50">
                  <c:v>0.95661621234158156</c:v>
                </c:pt>
                <c:pt idx="51">
                  <c:v>0.86287106698890181</c:v>
                </c:pt>
                <c:pt idx="52">
                  <c:v>1.0153892129237618</c:v>
                </c:pt>
                <c:pt idx="53">
                  <c:v>0.79660526413707022</c:v>
                </c:pt>
                <c:pt idx="54">
                  <c:v>1.1972257436726839</c:v>
                </c:pt>
                <c:pt idx="55">
                  <c:v>1.1823701196967247</c:v>
                </c:pt>
                <c:pt idx="56">
                  <c:v>1.1293756975424709</c:v>
                </c:pt>
                <c:pt idx="57">
                  <c:v>1.2763724103736029</c:v>
                </c:pt>
                <c:pt idx="58">
                  <c:v>0.8844838716276896</c:v>
                </c:pt>
                <c:pt idx="59">
                  <c:v>1.0691522021802309</c:v>
                </c:pt>
                <c:pt idx="60">
                  <c:v>0.82727922906260898</c:v>
                </c:pt>
                <c:pt idx="61">
                  <c:v>1.0962847903699982</c:v>
                </c:pt>
                <c:pt idx="62">
                  <c:v>1.0782614763655485</c:v>
                </c:pt>
                <c:pt idx="63">
                  <c:v>1.1018504569222731</c:v>
                </c:pt>
                <c:pt idx="64">
                  <c:v>1.1538809501700396</c:v>
                </c:pt>
              </c:numCache>
            </c:numRef>
          </c:val>
          <c:smooth val="0"/>
          <c:extLst>
            <c:ext xmlns:c16="http://schemas.microsoft.com/office/drawing/2014/chart" uri="{C3380CC4-5D6E-409C-BE32-E72D297353CC}">
              <c16:uniqueId val="{00000004-357B-44F1-8011-56067D7FBB9D}"/>
            </c:ext>
          </c:extLst>
        </c:ser>
        <c:dLbls>
          <c:showLegendKey val="0"/>
          <c:showVal val="0"/>
          <c:showCatName val="0"/>
          <c:showSerName val="0"/>
          <c:showPercent val="0"/>
          <c:showBubbleSize val="0"/>
        </c:dLbls>
        <c:smooth val="0"/>
        <c:axId val="827608448"/>
        <c:axId val="827610744"/>
      </c:lineChart>
      <c:catAx>
        <c:axId val="8276084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720" b="0" i="0" u="none" strike="noStrike" kern="1200" baseline="0">
                <a:solidFill>
                  <a:schemeClr val="tx1">
                    <a:lumMod val="65000"/>
                    <a:lumOff val="35000"/>
                  </a:schemeClr>
                </a:solidFill>
                <a:latin typeface="+mn-lt"/>
                <a:ea typeface="+mn-ea"/>
                <a:cs typeface="+mn-cs"/>
              </a:defRPr>
            </a:pPr>
            <a:endParaRPr lang="en-US"/>
          </a:p>
        </c:txPr>
        <c:crossAx val="827610744"/>
        <c:crosses val="autoZero"/>
        <c:auto val="1"/>
        <c:lblAlgn val="ctr"/>
        <c:lblOffset val="100"/>
        <c:noMultiLvlLbl val="0"/>
      </c:catAx>
      <c:valAx>
        <c:axId val="827610744"/>
        <c:scaling>
          <c:orientation val="minMax"/>
          <c:max val="1.35"/>
          <c:min val="0.9"/>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827608448"/>
        <c:crosses val="autoZero"/>
        <c:crossBetween val="between"/>
      </c:valAx>
      <c:spPr>
        <a:noFill/>
        <a:ln>
          <a:noFill/>
        </a:ln>
        <a:effectLst/>
      </c:spPr>
    </c:plotArea>
    <c:legend>
      <c:legendPos val="b"/>
      <c:legendEntry>
        <c:idx val="1"/>
        <c:delete val="1"/>
      </c:legendEntry>
      <c:legendEntry>
        <c:idx val="2"/>
        <c:delete val="1"/>
      </c:legendEntry>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Gill Sans MT" panose="020B0502020104020203"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0.04017</cdr:x>
      <cdr:y>0.66509</cdr:y>
    </cdr:from>
    <cdr:to>
      <cdr:x>0.99113</cdr:x>
      <cdr:y>0.66509</cdr:y>
    </cdr:to>
    <cdr:cxnSp macro="">
      <cdr:nvCxnSpPr>
        <cdr:cNvPr id="2" name="Straight Connector 1">
          <a:extLst xmlns:a="http://schemas.openxmlformats.org/drawingml/2006/main">
            <a:ext uri="{FF2B5EF4-FFF2-40B4-BE49-F238E27FC236}">
              <a16:creationId xmlns:a16="http://schemas.microsoft.com/office/drawing/2014/main" id="{57759A89-084F-4EF7-8078-C02A07415466}"/>
            </a:ext>
          </a:extLst>
        </cdr:cNvPr>
        <cdr:cNvCxnSpPr/>
      </cdr:nvCxnSpPr>
      <cdr:spPr>
        <a:xfrm xmlns:a="http://schemas.openxmlformats.org/drawingml/2006/main">
          <a:off x="319870" y="2679701"/>
          <a:ext cx="7572399" cy="0"/>
        </a:xfrm>
        <a:prstGeom xmlns:a="http://schemas.openxmlformats.org/drawingml/2006/main" prst="line">
          <a:avLst/>
        </a:prstGeom>
        <a:ln xmlns:a="http://schemas.openxmlformats.org/drawingml/2006/main">
          <a:solidFill>
            <a:schemeClr val="bg1">
              <a:lumMod val="50000"/>
            </a:schemeClr>
          </a:solidFill>
        </a:ln>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userShape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1T21:29:10.219"/>
    </inkml:context>
    <inkml:brush xml:id="br0">
      <inkml:brushProperty name="width" value="0.05" units="cm"/>
      <inkml:brushProperty name="height" value="0.05" units="cm"/>
    </inkml:brush>
  </inkml:definitions>
  <inkml:trace contextRef="#ctx0" brushRef="#br0">1 0 32</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818178-A912-43C3-8586-1EFF1DA1D077}" type="datetimeFigureOut">
              <a:rPr lang="en-US" smtClean="0"/>
              <a:t>12/1/2022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983FF7-7052-4270-AAEC-7766F5E8DAF4}" type="slidenum">
              <a:rPr lang="en-US" smtClean="0"/>
              <a:t>‹#›</a:t>
            </a:fld>
            <a:endParaRPr lang="en-US"/>
          </a:p>
        </p:txBody>
      </p:sp>
    </p:spTree>
    <p:extLst>
      <p:ext uri="{BB962C8B-B14F-4D97-AF65-F5344CB8AC3E}">
        <p14:creationId xmlns:p14="http://schemas.microsoft.com/office/powerpoint/2010/main" val="37002668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E56D6-F195-48D7-978E-7EE16D430469}"/>
              </a:ext>
            </a:extLst>
          </p:cNvPr>
          <p:cNvSpPr>
            <a:spLocks noGrp="1"/>
          </p:cNvSpPr>
          <p:nvPr>
            <p:ph type="ctrTitle"/>
          </p:nvPr>
        </p:nvSpPr>
        <p:spPr>
          <a:xfrm>
            <a:off x="1756946" y="1104900"/>
            <a:ext cx="8376514" cy="3120504"/>
          </a:xfrm>
        </p:spPr>
        <p:txBody>
          <a:bodyPr anchor="b">
            <a:normAutofit/>
          </a:bodyPr>
          <a:lstStyle>
            <a:lvl1pPr algn="ctr">
              <a:lnSpc>
                <a:spcPct val="110000"/>
              </a:lnSpc>
              <a:defRPr sz="28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10A72F42-5C88-4F7D-803B-C371B570D784}"/>
              </a:ext>
            </a:extLst>
          </p:cNvPr>
          <p:cNvSpPr>
            <a:spLocks noGrp="1"/>
          </p:cNvSpPr>
          <p:nvPr>
            <p:ph type="subTitle" idx="1"/>
          </p:nvPr>
        </p:nvSpPr>
        <p:spPr>
          <a:xfrm>
            <a:off x="2908039" y="4442385"/>
            <a:ext cx="6074328" cy="984023"/>
          </a:xfrm>
        </p:spPr>
        <p:txBody>
          <a:bodyPr>
            <a:normAutofit/>
          </a:bodyPr>
          <a:lstStyle>
            <a:lvl1pPr marL="0" indent="0" algn="ctr">
              <a:lnSpc>
                <a:spcPct val="100000"/>
              </a:lnSpc>
              <a:buNone/>
              <a:defRPr sz="2000" i="0" spc="16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7A0384F3-2D6A-49F6-8F79-F3955E90484E}"/>
              </a:ext>
            </a:extLst>
          </p:cNvPr>
          <p:cNvSpPr>
            <a:spLocks noGrp="1"/>
          </p:cNvSpPr>
          <p:nvPr>
            <p:ph type="dt" sz="half" idx="10"/>
          </p:nvPr>
        </p:nvSpPr>
        <p:spPr/>
        <p:txBody>
          <a:bodyPr/>
          <a:lstStyle/>
          <a:p>
            <a:fld id="{1FC42FB5-2665-4E2F-A48E-578BC6E7F72B}" type="datetime4">
              <a:rPr lang="en-US" smtClean="0"/>
              <a:t>December 1, 2022</a:t>
            </a:fld>
            <a:endParaRPr lang="en-US"/>
          </a:p>
        </p:txBody>
      </p:sp>
      <p:sp>
        <p:nvSpPr>
          <p:cNvPr id="5" name="Footer Placeholder 4">
            <a:extLst>
              <a:ext uri="{FF2B5EF4-FFF2-40B4-BE49-F238E27FC236}">
                <a16:creationId xmlns:a16="http://schemas.microsoft.com/office/drawing/2014/main" id="{95363F32-CD31-4801-BAE4-09EEB1262997}"/>
              </a:ext>
            </a:extLst>
          </p:cNvPr>
          <p:cNvSpPr>
            <a:spLocks noGrp="1"/>
          </p:cNvSpPr>
          <p:nvPr>
            <p:ph type="ftr" sz="quarter" idx="11"/>
          </p:nvPr>
        </p:nvSpPr>
        <p:spPr/>
        <p:txBody>
          <a:bodyPr/>
          <a:lstStyle/>
          <a:p>
            <a:r>
              <a:rPr lang="en-US"/>
              <a:t>vvvvv</a:t>
            </a:r>
          </a:p>
        </p:txBody>
      </p:sp>
      <p:sp>
        <p:nvSpPr>
          <p:cNvPr id="6" name="Slide Number Placeholder 5">
            <a:extLst>
              <a:ext uri="{FF2B5EF4-FFF2-40B4-BE49-F238E27FC236}">
                <a16:creationId xmlns:a16="http://schemas.microsoft.com/office/drawing/2014/main" id="{6FD5D34C-49ED-4ADB-8693-73B790764F39}"/>
              </a:ext>
            </a:extLst>
          </p:cNvPr>
          <p:cNvSpPr>
            <a:spLocks noGrp="1"/>
          </p:cNvSpPr>
          <p:nvPr>
            <p:ph type="sldNum" sz="quarter" idx="12"/>
          </p:nvPr>
        </p:nvSpPr>
        <p:spPr/>
        <p:txBody>
          <a:bodyPr/>
          <a:lstStyle/>
          <a:p>
            <a:fld id="{9D4AEF59-F28E-467C-9EA3-92D1CFAD475A}" type="slidenum">
              <a:rPr lang="en-US" smtClean="0"/>
              <a:t>‹#›</a:t>
            </a:fld>
            <a:endParaRPr lang="en-US"/>
          </a:p>
        </p:txBody>
      </p:sp>
    </p:spTree>
    <p:extLst>
      <p:ext uri="{BB962C8B-B14F-4D97-AF65-F5344CB8AC3E}">
        <p14:creationId xmlns:p14="http://schemas.microsoft.com/office/powerpoint/2010/main" val="3132766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3" name="Vertical Text Placeholder 2">
            <a:extLst>
              <a:ext uri="{FF2B5EF4-FFF2-40B4-BE49-F238E27FC236}">
                <a16:creationId xmlns:a16="http://schemas.microsoft.com/office/drawing/2014/main" id="{BF0171A2-02C1-4543-8B6B-FCF7E69712DF}"/>
              </a:ext>
            </a:extLst>
          </p:cNvPr>
          <p:cNvSpPr>
            <a:spLocks noGrp="1"/>
          </p:cNvSpPr>
          <p:nvPr>
            <p:ph type="body" orient="vert" idx="1"/>
          </p:nvPr>
        </p:nvSpPr>
        <p:spPr>
          <a:xfrm>
            <a:off x="1050879" y="1825625"/>
            <a:ext cx="9810604" cy="451669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F95027C-A386-44E4-AFE1-33AFFDA3AD8F}"/>
              </a:ext>
            </a:extLst>
          </p:cNvPr>
          <p:cNvSpPr>
            <a:spLocks noGrp="1"/>
          </p:cNvSpPr>
          <p:nvPr>
            <p:ph type="dt" sz="half" idx="10"/>
          </p:nvPr>
        </p:nvSpPr>
        <p:spPr/>
        <p:txBody>
          <a:bodyPr/>
          <a:lstStyle/>
          <a:p>
            <a:fld id="{3A005F74-958B-4FAA-B236-158DA6CE6F7A}" type="datetime4">
              <a:rPr lang="en-US" smtClean="0"/>
              <a:t>December 1, 2022</a:t>
            </a:fld>
            <a:endParaRPr lang="en-US"/>
          </a:p>
        </p:txBody>
      </p:sp>
      <p:sp>
        <p:nvSpPr>
          <p:cNvPr id="5" name="Footer Placeholder 4">
            <a:extLst>
              <a:ext uri="{FF2B5EF4-FFF2-40B4-BE49-F238E27FC236}">
                <a16:creationId xmlns:a16="http://schemas.microsoft.com/office/drawing/2014/main" id="{FB1BF710-0558-4457-825D-48713CAED3D0}"/>
              </a:ext>
            </a:extLst>
          </p:cNvPr>
          <p:cNvSpPr>
            <a:spLocks noGrp="1"/>
          </p:cNvSpPr>
          <p:nvPr>
            <p:ph type="ftr" sz="quarter" idx="11"/>
          </p:nvPr>
        </p:nvSpPr>
        <p:spPr/>
        <p:txBody>
          <a:bodyPr/>
          <a:lstStyle/>
          <a:p>
            <a:r>
              <a:rPr lang="en-US"/>
              <a:t>vvvvv</a:t>
            </a:r>
          </a:p>
        </p:txBody>
      </p:sp>
      <p:sp>
        <p:nvSpPr>
          <p:cNvPr id="6" name="Slide Number Placeholder 5">
            <a:extLst>
              <a:ext uri="{FF2B5EF4-FFF2-40B4-BE49-F238E27FC236}">
                <a16:creationId xmlns:a16="http://schemas.microsoft.com/office/drawing/2014/main" id="{D7A7F93D-5DC3-4C36-AEB0-79CDB15C316A}"/>
              </a:ext>
            </a:extLst>
          </p:cNvPr>
          <p:cNvSpPr>
            <a:spLocks noGrp="1"/>
          </p:cNvSpPr>
          <p:nvPr>
            <p:ph type="sldNum" sz="quarter" idx="12"/>
          </p:nvPr>
        </p:nvSpPr>
        <p:spPr/>
        <p:txBody>
          <a:bodyPr/>
          <a:lstStyle/>
          <a:p>
            <a:fld id="{9D4AEF59-F28E-467C-9EA3-92D1CFAD475A}" type="slidenum">
              <a:rPr lang="en-US" smtClean="0"/>
              <a:t>‹#›</a:t>
            </a:fld>
            <a:endParaRPr lang="en-US"/>
          </a:p>
        </p:txBody>
      </p:sp>
      <p:sp>
        <p:nvSpPr>
          <p:cNvPr id="7" name="Title 6">
            <a:extLst>
              <a:ext uri="{FF2B5EF4-FFF2-40B4-BE49-F238E27FC236}">
                <a16:creationId xmlns:a16="http://schemas.microsoft.com/office/drawing/2014/main" id="{87CFC0C8-11FE-4003-B2D6-B7B8E279056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526767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CEB41C5-3638-439D-BA61-4DAA142226E8}"/>
              </a:ext>
            </a:extLst>
          </p:cNvPr>
          <p:cNvSpPr>
            <a:spLocks noGrp="1"/>
          </p:cNvSpPr>
          <p:nvPr>
            <p:ph type="title" orient="vert"/>
          </p:nvPr>
        </p:nvSpPr>
        <p:spPr>
          <a:xfrm>
            <a:off x="8724901" y="464025"/>
            <a:ext cx="2161540" cy="5800298"/>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E99B91A0-A376-483C-926E-189F376E5520}"/>
              </a:ext>
            </a:extLst>
          </p:cNvPr>
          <p:cNvSpPr>
            <a:spLocks noGrp="1"/>
          </p:cNvSpPr>
          <p:nvPr>
            <p:ph type="body" orient="vert" idx="1"/>
          </p:nvPr>
        </p:nvSpPr>
        <p:spPr>
          <a:xfrm>
            <a:off x="838200" y="464023"/>
            <a:ext cx="7886700" cy="58002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FA14134E-B7D5-4664-BB2E-6A98ED630A9F}"/>
              </a:ext>
            </a:extLst>
          </p:cNvPr>
          <p:cNvSpPr>
            <a:spLocks noGrp="1"/>
          </p:cNvSpPr>
          <p:nvPr>
            <p:ph type="dt" sz="half" idx="10"/>
          </p:nvPr>
        </p:nvSpPr>
        <p:spPr/>
        <p:txBody>
          <a:bodyPr/>
          <a:lstStyle/>
          <a:p>
            <a:fld id="{EBBB9C3D-793E-475B-BC57-D1D04D154875}" type="datetime4">
              <a:rPr lang="en-US" smtClean="0"/>
              <a:t>December 1, 2022</a:t>
            </a:fld>
            <a:endParaRPr lang="en-US"/>
          </a:p>
        </p:txBody>
      </p:sp>
      <p:sp>
        <p:nvSpPr>
          <p:cNvPr id="5" name="Footer Placeholder 4">
            <a:extLst>
              <a:ext uri="{FF2B5EF4-FFF2-40B4-BE49-F238E27FC236}">
                <a16:creationId xmlns:a16="http://schemas.microsoft.com/office/drawing/2014/main" id="{92A54E2A-B1CE-4F2E-9D9A-D47E514D59A8}"/>
              </a:ext>
            </a:extLst>
          </p:cNvPr>
          <p:cNvSpPr>
            <a:spLocks noGrp="1"/>
          </p:cNvSpPr>
          <p:nvPr>
            <p:ph type="ftr" sz="quarter" idx="11"/>
          </p:nvPr>
        </p:nvSpPr>
        <p:spPr/>
        <p:txBody>
          <a:bodyPr/>
          <a:lstStyle/>
          <a:p>
            <a:r>
              <a:rPr lang="en-US"/>
              <a:t>vvvvv</a:t>
            </a:r>
          </a:p>
        </p:txBody>
      </p:sp>
      <p:sp>
        <p:nvSpPr>
          <p:cNvPr id="6" name="Slide Number Placeholder 5">
            <a:extLst>
              <a:ext uri="{FF2B5EF4-FFF2-40B4-BE49-F238E27FC236}">
                <a16:creationId xmlns:a16="http://schemas.microsoft.com/office/drawing/2014/main" id="{0EE7C304-46A8-4179-87A2-B8CC10BAAFAE}"/>
              </a:ext>
            </a:extLst>
          </p:cNvPr>
          <p:cNvSpPr>
            <a:spLocks noGrp="1"/>
          </p:cNvSpPr>
          <p:nvPr>
            <p:ph type="sldNum" sz="quarter" idx="12"/>
          </p:nvPr>
        </p:nvSpPr>
        <p:spPr/>
        <p:txBody>
          <a:bodyPr/>
          <a:lstStyle/>
          <a:p>
            <a:fld id="{9D4AEF59-F28E-467C-9EA3-92D1CFAD475A}" type="slidenum">
              <a:rPr lang="en-US" smtClean="0"/>
              <a:t>‹#›</a:t>
            </a:fld>
            <a:endParaRPr lang="en-US"/>
          </a:p>
        </p:txBody>
      </p:sp>
    </p:spTree>
    <p:extLst>
      <p:ext uri="{BB962C8B-B14F-4D97-AF65-F5344CB8AC3E}">
        <p14:creationId xmlns:p14="http://schemas.microsoft.com/office/powerpoint/2010/main" val="20310520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7B333-9E16-4502-96B5-3F586B7E0030}"/>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6ED0795-5EC7-4FF8-9FC7-22AFA3C552F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6A2DA5B-9862-4A23-8FEC-5C1ABC2EEF1B}"/>
              </a:ext>
            </a:extLst>
          </p:cNvPr>
          <p:cNvSpPr>
            <a:spLocks noGrp="1"/>
          </p:cNvSpPr>
          <p:nvPr>
            <p:ph type="dt" sz="half" idx="10"/>
          </p:nvPr>
        </p:nvSpPr>
        <p:spPr>
          <a:xfrm rot="5400000">
            <a:off x="10506456" y="5074920"/>
            <a:ext cx="2647667" cy="365125"/>
          </a:xfrm>
        </p:spPr>
        <p:txBody>
          <a:bodyPr/>
          <a:lstStyle/>
          <a:p>
            <a:fld id="{DDED2B7B-A43C-4809-8F70-967931F6B8E6}" type="datetime4">
              <a:rPr lang="en-US" smtClean="0"/>
              <a:t>December 1, 2022</a:t>
            </a:fld>
            <a:endParaRPr lang="en-US"/>
          </a:p>
        </p:txBody>
      </p:sp>
      <p:sp>
        <p:nvSpPr>
          <p:cNvPr id="5" name="Footer Placeholder 4">
            <a:extLst>
              <a:ext uri="{FF2B5EF4-FFF2-40B4-BE49-F238E27FC236}">
                <a16:creationId xmlns:a16="http://schemas.microsoft.com/office/drawing/2014/main" id="{C63D9A4B-0DA7-46BB-9DCE-3F26075C44C6}"/>
              </a:ext>
            </a:extLst>
          </p:cNvPr>
          <p:cNvSpPr>
            <a:spLocks noGrp="1"/>
          </p:cNvSpPr>
          <p:nvPr>
            <p:ph type="ftr" sz="quarter" idx="11"/>
          </p:nvPr>
        </p:nvSpPr>
        <p:spPr>
          <a:xfrm rot="5400000">
            <a:off x="10451592" y="1408176"/>
            <a:ext cx="2770499" cy="365125"/>
          </a:xfrm>
        </p:spPr>
        <p:txBody>
          <a:bodyPr/>
          <a:lstStyle/>
          <a:p>
            <a:r>
              <a:rPr lang="en-US"/>
              <a:t>vvvvv</a:t>
            </a:r>
            <a:endParaRPr lang="en-US" dirty="0"/>
          </a:p>
        </p:txBody>
      </p:sp>
      <p:sp>
        <p:nvSpPr>
          <p:cNvPr id="6" name="Slide Number Placeholder 5">
            <a:extLst>
              <a:ext uri="{FF2B5EF4-FFF2-40B4-BE49-F238E27FC236}">
                <a16:creationId xmlns:a16="http://schemas.microsoft.com/office/drawing/2014/main" id="{EE6A7C47-81AC-431C-A7C3-2BC71AD14417}"/>
              </a:ext>
            </a:extLst>
          </p:cNvPr>
          <p:cNvSpPr>
            <a:spLocks noGrp="1"/>
          </p:cNvSpPr>
          <p:nvPr>
            <p:ph type="sldNum" sz="quarter" idx="12"/>
          </p:nvPr>
        </p:nvSpPr>
        <p:spPr>
          <a:xfrm>
            <a:off x="11558016" y="3136392"/>
            <a:ext cx="545911" cy="580029"/>
          </a:xfrm>
        </p:spPr>
        <p:txBody>
          <a:bodyPr/>
          <a:lstStyle/>
          <a:p>
            <a:fld id="{9D4AEF59-F28E-467C-9EA3-92D1CFAD475A}" type="slidenum">
              <a:rPr lang="en-US" smtClean="0"/>
              <a:t>‹#›</a:t>
            </a:fld>
            <a:endParaRPr lang="en-US"/>
          </a:p>
        </p:txBody>
      </p:sp>
    </p:spTree>
    <p:extLst>
      <p:ext uri="{BB962C8B-B14F-4D97-AF65-F5344CB8AC3E}">
        <p14:creationId xmlns:p14="http://schemas.microsoft.com/office/powerpoint/2010/main" val="2751119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D2E47-4DC7-46C4-9407-FA4CF7E0AAE3}"/>
              </a:ext>
            </a:extLst>
          </p:cNvPr>
          <p:cNvSpPr>
            <a:spLocks noGrp="1"/>
          </p:cNvSpPr>
          <p:nvPr>
            <p:ph type="title"/>
          </p:nvPr>
        </p:nvSpPr>
        <p:spPr>
          <a:xfrm>
            <a:off x="1052513" y="1709738"/>
            <a:ext cx="9087774" cy="3438524"/>
          </a:xfrm>
        </p:spPr>
        <p:txBody>
          <a:bodyPr anchor="b">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BF7B502-122E-4177-A408-FC436A254215}"/>
              </a:ext>
            </a:extLst>
          </p:cNvPr>
          <p:cNvSpPr>
            <a:spLocks noGrp="1"/>
          </p:cNvSpPr>
          <p:nvPr>
            <p:ph type="body" idx="1"/>
          </p:nvPr>
        </p:nvSpPr>
        <p:spPr>
          <a:xfrm>
            <a:off x="1052513" y="5148262"/>
            <a:ext cx="8844522" cy="1138238"/>
          </a:xfrm>
        </p:spPr>
        <p:txBody>
          <a:bodyPr>
            <a:normAutofit/>
          </a:bodyPr>
          <a:lstStyle>
            <a:lvl1pPr marL="0" indent="0">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229696-2AEF-4765-B33E-7DA328E464FF}"/>
              </a:ext>
            </a:extLst>
          </p:cNvPr>
          <p:cNvSpPr>
            <a:spLocks noGrp="1"/>
          </p:cNvSpPr>
          <p:nvPr>
            <p:ph type="dt" sz="half" idx="10"/>
          </p:nvPr>
        </p:nvSpPr>
        <p:spPr/>
        <p:txBody>
          <a:bodyPr/>
          <a:lstStyle/>
          <a:p>
            <a:fld id="{E94A0096-3839-4B59-94E9-CDADD955D1B3}" type="datetime4">
              <a:rPr lang="en-US" smtClean="0"/>
              <a:t>December 1, 2022</a:t>
            </a:fld>
            <a:endParaRPr lang="en-US"/>
          </a:p>
        </p:txBody>
      </p:sp>
      <p:sp>
        <p:nvSpPr>
          <p:cNvPr id="5" name="Footer Placeholder 4">
            <a:extLst>
              <a:ext uri="{FF2B5EF4-FFF2-40B4-BE49-F238E27FC236}">
                <a16:creationId xmlns:a16="http://schemas.microsoft.com/office/drawing/2014/main" id="{4729B2E4-2F1C-4FEE-AAB2-4FCC3EEFD1D8}"/>
              </a:ext>
            </a:extLst>
          </p:cNvPr>
          <p:cNvSpPr>
            <a:spLocks noGrp="1"/>
          </p:cNvSpPr>
          <p:nvPr>
            <p:ph type="ftr" sz="quarter" idx="11"/>
          </p:nvPr>
        </p:nvSpPr>
        <p:spPr/>
        <p:txBody>
          <a:bodyPr/>
          <a:lstStyle/>
          <a:p>
            <a:r>
              <a:rPr lang="en-US"/>
              <a:t>vvvvv</a:t>
            </a:r>
          </a:p>
        </p:txBody>
      </p:sp>
      <p:sp>
        <p:nvSpPr>
          <p:cNvPr id="6" name="Slide Number Placeholder 5">
            <a:extLst>
              <a:ext uri="{FF2B5EF4-FFF2-40B4-BE49-F238E27FC236}">
                <a16:creationId xmlns:a16="http://schemas.microsoft.com/office/drawing/2014/main" id="{C427D4B8-E107-480A-AA17-261CA49BBB5D}"/>
              </a:ext>
            </a:extLst>
          </p:cNvPr>
          <p:cNvSpPr>
            <a:spLocks noGrp="1"/>
          </p:cNvSpPr>
          <p:nvPr>
            <p:ph type="sldNum" sz="quarter" idx="12"/>
          </p:nvPr>
        </p:nvSpPr>
        <p:spPr/>
        <p:txBody>
          <a:bodyPr/>
          <a:lstStyle/>
          <a:p>
            <a:fld id="{9D4AEF59-F28E-467C-9EA3-92D1CFAD475A}" type="slidenum">
              <a:rPr lang="en-US" smtClean="0"/>
              <a:t>‹#›</a:t>
            </a:fld>
            <a:endParaRPr lang="en-US"/>
          </a:p>
        </p:txBody>
      </p:sp>
    </p:spTree>
    <p:extLst>
      <p:ext uri="{BB962C8B-B14F-4D97-AF65-F5344CB8AC3E}">
        <p14:creationId xmlns:p14="http://schemas.microsoft.com/office/powerpoint/2010/main" val="15325116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8BAE8-3305-4F08-BECB-56AD7FD4E4B1}"/>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77021AC-6D8D-4D24-8B01-8AE8F41BE4B8}"/>
              </a:ext>
            </a:extLst>
          </p:cNvPr>
          <p:cNvSpPr>
            <a:spLocks noGrp="1"/>
          </p:cNvSpPr>
          <p:nvPr>
            <p:ph sz="half" idx="1"/>
          </p:nvPr>
        </p:nvSpPr>
        <p:spPr>
          <a:xfrm>
            <a:off x="1050878" y="1825624"/>
            <a:ext cx="4473622" cy="4460875"/>
          </a:xfrm>
        </p:spPr>
        <p:txBody>
          <a:bodyPr/>
          <a:lstStyle>
            <a:lvl2pPr marL="274320" indent="0">
              <a:buFontTx/>
              <a:buNone/>
              <a:defRPr/>
            </a:lvl2pPr>
            <a:lvl3pPr marL="502920">
              <a:defRPr/>
            </a:lvl3pPr>
            <a:lvl4pPr marL="548640" indent="0">
              <a:buFontTx/>
              <a:buNone/>
              <a:defRPr/>
            </a:lvl4pPr>
            <a:lvl5pPr marL="73152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E8E7F49C-3DB3-40B7-89B3-E3BC32FC110F}"/>
              </a:ext>
            </a:extLst>
          </p:cNvPr>
          <p:cNvSpPr>
            <a:spLocks noGrp="1"/>
          </p:cNvSpPr>
          <p:nvPr>
            <p:ph sz="half" idx="2"/>
          </p:nvPr>
        </p:nvSpPr>
        <p:spPr>
          <a:xfrm>
            <a:off x="5844540" y="1825624"/>
            <a:ext cx="5016943" cy="4460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B1E33D58-BDF5-4F1F-806B-0491CB3624A9}"/>
              </a:ext>
            </a:extLst>
          </p:cNvPr>
          <p:cNvSpPr>
            <a:spLocks noGrp="1"/>
          </p:cNvSpPr>
          <p:nvPr>
            <p:ph type="dt" sz="half" idx="10"/>
          </p:nvPr>
        </p:nvSpPr>
        <p:spPr/>
        <p:txBody>
          <a:bodyPr/>
          <a:lstStyle/>
          <a:p>
            <a:fld id="{700E262A-D1FD-4D01-8BEB-89DA7F3A169F}" type="datetime4">
              <a:rPr lang="en-US" smtClean="0"/>
              <a:t>December 1, 2022</a:t>
            </a:fld>
            <a:endParaRPr lang="en-US" dirty="0"/>
          </a:p>
        </p:txBody>
      </p:sp>
      <p:sp>
        <p:nvSpPr>
          <p:cNvPr id="6" name="Footer Placeholder 5">
            <a:extLst>
              <a:ext uri="{FF2B5EF4-FFF2-40B4-BE49-F238E27FC236}">
                <a16:creationId xmlns:a16="http://schemas.microsoft.com/office/drawing/2014/main" id="{848BCBFD-1FE1-441A-B3AF-C3E7E7B8D11C}"/>
              </a:ext>
            </a:extLst>
          </p:cNvPr>
          <p:cNvSpPr>
            <a:spLocks noGrp="1"/>
          </p:cNvSpPr>
          <p:nvPr>
            <p:ph type="ftr" sz="quarter" idx="11"/>
          </p:nvPr>
        </p:nvSpPr>
        <p:spPr/>
        <p:txBody>
          <a:bodyPr/>
          <a:lstStyle/>
          <a:p>
            <a:r>
              <a:rPr lang="en-US"/>
              <a:t>vvvvv</a:t>
            </a:r>
            <a:endParaRPr lang="en-US" dirty="0"/>
          </a:p>
        </p:txBody>
      </p:sp>
      <p:sp>
        <p:nvSpPr>
          <p:cNvPr id="7" name="Slide Number Placeholder 6">
            <a:extLst>
              <a:ext uri="{FF2B5EF4-FFF2-40B4-BE49-F238E27FC236}">
                <a16:creationId xmlns:a16="http://schemas.microsoft.com/office/drawing/2014/main" id="{C70CE272-E6FB-455B-BACB-2471D66D956F}"/>
              </a:ext>
            </a:extLst>
          </p:cNvPr>
          <p:cNvSpPr>
            <a:spLocks noGrp="1"/>
          </p:cNvSpPr>
          <p:nvPr>
            <p:ph type="sldNum" sz="quarter" idx="12"/>
          </p:nvPr>
        </p:nvSpPr>
        <p:spPr/>
        <p:txBody>
          <a:bodyPr/>
          <a:lstStyle/>
          <a:p>
            <a:fld id="{9D4AEF59-F28E-467C-9EA3-92D1CFAD475A}" type="slidenum">
              <a:rPr lang="en-US" smtClean="0"/>
              <a:t>‹#›</a:t>
            </a:fld>
            <a:endParaRPr lang="en-US" dirty="0"/>
          </a:p>
        </p:txBody>
      </p:sp>
    </p:spTree>
    <p:extLst>
      <p:ext uri="{BB962C8B-B14F-4D97-AF65-F5344CB8AC3E}">
        <p14:creationId xmlns:p14="http://schemas.microsoft.com/office/powerpoint/2010/main" val="3168681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E73A4FB-9EF5-4D6C-A275-2DE1077A29E7}"/>
              </a:ext>
            </a:extLst>
          </p:cNvPr>
          <p:cNvSpPr>
            <a:spLocks noGrp="1"/>
          </p:cNvSpPr>
          <p:nvPr>
            <p:ph type="body" idx="1"/>
          </p:nvPr>
        </p:nvSpPr>
        <p:spPr>
          <a:xfrm>
            <a:off x="1071563" y="1835219"/>
            <a:ext cx="4452938" cy="823912"/>
          </a:xfrm>
        </p:spPr>
        <p:txBody>
          <a:bodyPr anchor="b">
            <a:normAutofit/>
          </a:bodyPr>
          <a:lstStyle>
            <a:lvl1pPr marL="0" indent="0">
              <a:buNone/>
              <a:defRPr sz="2000" b="1" i="0"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DC9972A-4D34-4A9F-84EB-8D64A703B56C}"/>
              </a:ext>
            </a:extLst>
          </p:cNvPr>
          <p:cNvSpPr>
            <a:spLocks noGrp="1"/>
          </p:cNvSpPr>
          <p:nvPr>
            <p:ph sz="half" idx="2"/>
          </p:nvPr>
        </p:nvSpPr>
        <p:spPr>
          <a:xfrm>
            <a:off x="1071562" y="2717801"/>
            <a:ext cx="4452938" cy="3559452"/>
          </a:xfrm>
        </p:spPr>
        <p:txBody>
          <a:bodyPr/>
          <a:lstStyle>
            <a:lvl2pPr marL="274320" indent="0">
              <a:buFontTx/>
              <a:buNone/>
              <a:defRPr/>
            </a:lvl2pPr>
            <a:lvl3pPr marL="548640">
              <a:defRPr/>
            </a:lvl3pPr>
            <a:lvl4pPr marL="594360" indent="0">
              <a:buFontTx/>
              <a:buNone/>
              <a:defRPr/>
            </a:lvl4pPr>
            <a:lvl5pPr marL="82296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DBBDDE3-C8D7-4600-8259-24E1F8118A41}"/>
              </a:ext>
            </a:extLst>
          </p:cNvPr>
          <p:cNvSpPr>
            <a:spLocks noGrp="1"/>
          </p:cNvSpPr>
          <p:nvPr>
            <p:ph type="body" sz="quarter" idx="3"/>
          </p:nvPr>
        </p:nvSpPr>
        <p:spPr>
          <a:xfrm>
            <a:off x="5844540" y="1835219"/>
            <a:ext cx="5016943" cy="823912"/>
          </a:xfrm>
        </p:spPr>
        <p:txBody>
          <a:bodyPr anchor="b">
            <a:normAutofit/>
          </a:bodyPr>
          <a:lstStyle>
            <a:lvl1pPr marL="0" indent="0">
              <a:buNone/>
              <a:defRPr sz="2000" b="1" i="0"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4649FFF-44C7-4256-AFE1-C5457C7AB501}"/>
              </a:ext>
            </a:extLst>
          </p:cNvPr>
          <p:cNvSpPr>
            <a:spLocks noGrp="1"/>
          </p:cNvSpPr>
          <p:nvPr>
            <p:ph sz="quarter" idx="4"/>
          </p:nvPr>
        </p:nvSpPr>
        <p:spPr>
          <a:xfrm>
            <a:off x="5844540" y="2717800"/>
            <a:ext cx="5016943" cy="3559453"/>
          </a:xfrm>
        </p:spPr>
        <p:txBody>
          <a:bodyPr/>
          <a:lstStyle>
            <a:lvl2pPr marL="457200" indent="0">
              <a:buNone/>
              <a:defRPr/>
            </a:lvl2pPr>
            <a:lvl3pPr marL="548640">
              <a:defRPr/>
            </a:lvl3pPr>
            <a:lvl4pPr marL="594360" indent="0">
              <a:buFontTx/>
              <a:buNone/>
              <a:defRPr/>
            </a:lvl4pPr>
            <a:lvl5pPr marL="82296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1BEC6ACF-080E-4B7C-B0C0-77E90C16E9F6}"/>
              </a:ext>
            </a:extLst>
          </p:cNvPr>
          <p:cNvSpPr>
            <a:spLocks noGrp="1"/>
          </p:cNvSpPr>
          <p:nvPr>
            <p:ph type="dt" sz="half" idx="10"/>
          </p:nvPr>
        </p:nvSpPr>
        <p:spPr/>
        <p:txBody>
          <a:bodyPr/>
          <a:lstStyle/>
          <a:p>
            <a:fld id="{43270E3A-CB58-4877-AC5F-0007B8CA655B}" type="datetime4">
              <a:rPr lang="en-US" smtClean="0"/>
              <a:t>December 1, 2022</a:t>
            </a:fld>
            <a:endParaRPr lang="en-US"/>
          </a:p>
        </p:txBody>
      </p:sp>
      <p:sp>
        <p:nvSpPr>
          <p:cNvPr id="8" name="Footer Placeholder 7">
            <a:extLst>
              <a:ext uri="{FF2B5EF4-FFF2-40B4-BE49-F238E27FC236}">
                <a16:creationId xmlns:a16="http://schemas.microsoft.com/office/drawing/2014/main" id="{39A68C0B-BC90-4ADA-B6E6-2B30BFF9E71D}"/>
              </a:ext>
            </a:extLst>
          </p:cNvPr>
          <p:cNvSpPr>
            <a:spLocks noGrp="1"/>
          </p:cNvSpPr>
          <p:nvPr>
            <p:ph type="ftr" sz="quarter" idx="11"/>
          </p:nvPr>
        </p:nvSpPr>
        <p:spPr/>
        <p:txBody>
          <a:bodyPr/>
          <a:lstStyle/>
          <a:p>
            <a:r>
              <a:rPr lang="en-US"/>
              <a:t>vvvvv</a:t>
            </a:r>
          </a:p>
        </p:txBody>
      </p:sp>
      <p:sp>
        <p:nvSpPr>
          <p:cNvPr id="9" name="Slide Number Placeholder 8">
            <a:extLst>
              <a:ext uri="{FF2B5EF4-FFF2-40B4-BE49-F238E27FC236}">
                <a16:creationId xmlns:a16="http://schemas.microsoft.com/office/drawing/2014/main" id="{13BCE559-C82B-4E27-965B-4AC3C66FC8F8}"/>
              </a:ext>
            </a:extLst>
          </p:cNvPr>
          <p:cNvSpPr>
            <a:spLocks noGrp="1"/>
          </p:cNvSpPr>
          <p:nvPr>
            <p:ph type="sldNum" sz="quarter" idx="12"/>
          </p:nvPr>
        </p:nvSpPr>
        <p:spPr/>
        <p:txBody>
          <a:bodyPr/>
          <a:lstStyle/>
          <a:p>
            <a:fld id="{9D4AEF59-F28E-467C-9EA3-92D1CFAD475A}" type="slidenum">
              <a:rPr lang="en-US" smtClean="0"/>
              <a:t>‹#›</a:t>
            </a:fld>
            <a:endParaRPr lang="en-US"/>
          </a:p>
        </p:txBody>
      </p:sp>
      <p:sp>
        <p:nvSpPr>
          <p:cNvPr id="12" name="Title 11">
            <a:extLst>
              <a:ext uri="{FF2B5EF4-FFF2-40B4-BE49-F238E27FC236}">
                <a16:creationId xmlns:a16="http://schemas.microsoft.com/office/drawing/2014/main" id="{3752B99E-38EC-4745-889B-124D3475964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95517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3DE7304-D393-47F0-ACCC-1F72EFCCE7CA}"/>
              </a:ext>
            </a:extLst>
          </p:cNvPr>
          <p:cNvSpPr>
            <a:spLocks noGrp="1"/>
          </p:cNvSpPr>
          <p:nvPr>
            <p:ph type="dt" sz="half" idx="10"/>
          </p:nvPr>
        </p:nvSpPr>
        <p:spPr/>
        <p:txBody>
          <a:bodyPr/>
          <a:lstStyle/>
          <a:p>
            <a:fld id="{458A5593-E7D6-4FAF-A492-6EB1FC7B8AC1}" type="datetime4">
              <a:rPr lang="en-US" smtClean="0"/>
              <a:t>December 1, 2022</a:t>
            </a:fld>
            <a:endParaRPr lang="en-US"/>
          </a:p>
        </p:txBody>
      </p:sp>
      <p:sp>
        <p:nvSpPr>
          <p:cNvPr id="4" name="Footer Placeholder 3">
            <a:extLst>
              <a:ext uri="{FF2B5EF4-FFF2-40B4-BE49-F238E27FC236}">
                <a16:creationId xmlns:a16="http://schemas.microsoft.com/office/drawing/2014/main" id="{B68451FF-032D-4787-BA4B-5EB415494AC1}"/>
              </a:ext>
            </a:extLst>
          </p:cNvPr>
          <p:cNvSpPr>
            <a:spLocks noGrp="1"/>
          </p:cNvSpPr>
          <p:nvPr>
            <p:ph type="ftr" sz="quarter" idx="11"/>
          </p:nvPr>
        </p:nvSpPr>
        <p:spPr/>
        <p:txBody>
          <a:bodyPr/>
          <a:lstStyle/>
          <a:p>
            <a:r>
              <a:rPr lang="en-US"/>
              <a:t>vvvvv</a:t>
            </a:r>
          </a:p>
        </p:txBody>
      </p:sp>
      <p:sp>
        <p:nvSpPr>
          <p:cNvPr id="5" name="Slide Number Placeholder 4">
            <a:extLst>
              <a:ext uri="{FF2B5EF4-FFF2-40B4-BE49-F238E27FC236}">
                <a16:creationId xmlns:a16="http://schemas.microsoft.com/office/drawing/2014/main" id="{89B7511D-7256-4A08-BF62-3B3F821A6F02}"/>
              </a:ext>
            </a:extLst>
          </p:cNvPr>
          <p:cNvSpPr>
            <a:spLocks noGrp="1"/>
          </p:cNvSpPr>
          <p:nvPr>
            <p:ph type="sldNum" sz="quarter" idx="12"/>
          </p:nvPr>
        </p:nvSpPr>
        <p:spPr/>
        <p:txBody>
          <a:bodyPr/>
          <a:lstStyle/>
          <a:p>
            <a:fld id="{9D4AEF59-F28E-467C-9EA3-92D1CFAD475A}" type="slidenum">
              <a:rPr lang="en-US" smtClean="0"/>
              <a:t>‹#›</a:t>
            </a:fld>
            <a:endParaRPr lang="en-US"/>
          </a:p>
        </p:txBody>
      </p:sp>
      <p:sp>
        <p:nvSpPr>
          <p:cNvPr id="6" name="Title 5">
            <a:extLst>
              <a:ext uri="{FF2B5EF4-FFF2-40B4-BE49-F238E27FC236}">
                <a16:creationId xmlns:a16="http://schemas.microsoft.com/office/drawing/2014/main" id="{03FCDA27-1C47-4EA1-A160-EC91FD88BC3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16125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6DE8ADA-7BF8-433A-8770-61C690F37DCB}"/>
              </a:ext>
            </a:extLst>
          </p:cNvPr>
          <p:cNvSpPr>
            <a:spLocks noGrp="1"/>
          </p:cNvSpPr>
          <p:nvPr>
            <p:ph type="dt" sz="half" idx="10"/>
          </p:nvPr>
        </p:nvSpPr>
        <p:spPr/>
        <p:txBody>
          <a:bodyPr/>
          <a:lstStyle/>
          <a:p>
            <a:fld id="{BAF0F413-4CAC-4431-BC2E-7D417CE15547}" type="datetime4">
              <a:rPr lang="en-US" smtClean="0"/>
              <a:t>December 1, 2022</a:t>
            </a:fld>
            <a:endParaRPr lang="en-US"/>
          </a:p>
        </p:txBody>
      </p:sp>
      <p:sp>
        <p:nvSpPr>
          <p:cNvPr id="3" name="Footer Placeholder 2">
            <a:extLst>
              <a:ext uri="{FF2B5EF4-FFF2-40B4-BE49-F238E27FC236}">
                <a16:creationId xmlns:a16="http://schemas.microsoft.com/office/drawing/2014/main" id="{16357B86-EC22-49C6-BBC6-639D57D1AFBA}"/>
              </a:ext>
            </a:extLst>
          </p:cNvPr>
          <p:cNvSpPr>
            <a:spLocks noGrp="1"/>
          </p:cNvSpPr>
          <p:nvPr>
            <p:ph type="ftr" sz="quarter" idx="11"/>
          </p:nvPr>
        </p:nvSpPr>
        <p:spPr/>
        <p:txBody>
          <a:bodyPr/>
          <a:lstStyle/>
          <a:p>
            <a:r>
              <a:rPr lang="en-US"/>
              <a:t>vvvvv</a:t>
            </a:r>
          </a:p>
        </p:txBody>
      </p:sp>
      <p:sp>
        <p:nvSpPr>
          <p:cNvPr id="4" name="Slide Number Placeholder 3">
            <a:extLst>
              <a:ext uri="{FF2B5EF4-FFF2-40B4-BE49-F238E27FC236}">
                <a16:creationId xmlns:a16="http://schemas.microsoft.com/office/drawing/2014/main" id="{2D63764B-CF91-4C81-B4C3-5B5E5A973610}"/>
              </a:ext>
            </a:extLst>
          </p:cNvPr>
          <p:cNvSpPr>
            <a:spLocks noGrp="1"/>
          </p:cNvSpPr>
          <p:nvPr>
            <p:ph type="sldNum" sz="quarter" idx="12"/>
          </p:nvPr>
        </p:nvSpPr>
        <p:spPr/>
        <p:txBody>
          <a:bodyPr/>
          <a:lstStyle/>
          <a:p>
            <a:fld id="{9D4AEF59-F28E-467C-9EA3-92D1CFAD475A}" type="slidenum">
              <a:rPr lang="en-US" smtClean="0"/>
              <a:t>‹#›</a:t>
            </a:fld>
            <a:endParaRPr lang="en-US"/>
          </a:p>
        </p:txBody>
      </p:sp>
    </p:spTree>
    <p:extLst>
      <p:ext uri="{BB962C8B-B14F-4D97-AF65-F5344CB8AC3E}">
        <p14:creationId xmlns:p14="http://schemas.microsoft.com/office/powerpoint/2010/main" val="2059406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E4801-B0C7-4458-B413-24D6E68FAA57}"/>
              </a:ext>
            </a:extLst>
          </p:cNvPr>
          <p:cNvSpPr>
            <a:spLocks noGrp="1"/>
          </p:cNvSpPr>
          <p:nvPr>
            <p:ph type="title"/>
          </p:nvPr>
        </p:nvSpPr>
        <p:spPr>
          <a:xfrm>
            <a:off x="1063633" y="457200"/>
            <a:ext cx="4170355" cy="1917509"/>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2FA0C76-733A-488A-89FB-7D04FD64BD68}"/>
              </a:ext>
            </a:extLst>
          </p:cNvPr>
          <p:cNvSpPr>
            <a:spLocks noGrp="1"/>
          </p:cNvSpPr>
          <p:nvPr>
            <p:ph idx="1"/>
          </p:nvPr>
        </p:nvSpPr>
        <p:spPr>
          <a:xfrm>
            <a:off x="5481637" y="457200"/>
            <a:ext cx="5562601" cy="594360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CD45B9DE-016A-4B31-BB52-99C76E28B4B9}"/>
              </a:ext>
            </a:extLst>
          </p:cNvPr>
          <p:cNvSpPr>
            <a:spLocks noGrp="1"/>
          </p:cNvSpPr>
          <p:nvPr>
            <p:ph type="body" sz="half" idx="2"/>
          </p:nvPr>
        </p:nvSpPr>
        <p:spPr>
          <a:xfrm>
            <a:off x="1063633" y="2374708"/>
            <a:ext cx="4170355" cy="40260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2ED6CC3-66DD-4D9A-A9C7-F588BA88C992}"/>
              </a:ext>
            </a:extLst>
          </p:cNvPr>
          <p:cNvSpPr>
            <a:spLocks noGrp="1"/>
          </p:cNvSpPr>
          <p:nvPr>
            <p:ph type="dt" sz="half" idx="10"/>
          </p:nvPr>
        </p:nvSpPr>
        <p:spPr/>
        <p:txBody>
          <a:bodyPr/>
          <a:lstStyle/>
          <a:p>
            <a:fld id="{58D673A0-E812-4EA7-AE9D-A3305FC4F1B2}" type="datetime4">
              <a:rPr lang="en-US" smtClean="0"/>
              <a:t>December 1, 2022</a:t>
            </a:fld>
            <a:endParaRPr lang="en-US"/>
          </a:p>
        </p:txBody>
      </p:sp>
      <p:sp>
        <p:nvSpPr>
          <p:cNvPr id="6" name="Footer Placeholder 5">
            <a:extLst>
              <a:ext uri="{FF2B5EF4-FFF2-40B4-BE49-F238E27FC236}">
                <a16:creationId xmlns:a16="http://schemas.microsoft.com/office/drawing/2014/main" id="{31359FC8-04EF-4F7D-8E43-4EE0E95DA99C}"/>
              </a:ext>
            </a:extLst>
          </p:cNvPr>
          <p:cNvSpPr>
            <a:spLocks noGrp="1"/>
          </p:cNvSpPr>
          <p:nvPr>
            <p:ph type="ftr" sz="quarter" idx="11"/>
          </p:nvPr>
        </p:nvSpPr>
        <p:spPr/>
        <p:txBody>
          <a:bodyPr/>
          <a:lstStyle/>
          <a:p>
            <a:r>
              <a:rPr lang="en-US"/>
              <a:t>vvvvv</a:t>
            </a:r>
          </a:p>
        </p:txBody>
      </p:sp>
      <p:sp>
        <p:nvSpPr>
          <p:cNvPr id="7" name="Slide Number Placeholder 6">
            <a:extLst>
              <a:ext uri="{FF2B5EF4-FFF2-40B4-BE49-F238E27FC236}">
                <a16:creationId xmlns:a16="http://schemas.microsoft.com/office/drawing/2014/main" id="{4E71C964-4227-4DEE-87A1-026162DDF664}"/>
              </a:ext>
            </a:extLst>
          </p:cNvPr>
          <p:cNvSpPr>
            <a:spLocks noGrp="1"/>
          </p:cNvSpPr>
          <p:nvPr>
            <p:ph type="sldNum" sz="quarter" idx="12"/>
          </p:nvPr>
        </p:nvSpPr>
        <p:spPr/>
        <p:txBody>
          <a:bodyPr/>
          <a:lstStyle/>
          <a:p>
            <a:fld id="{9D4AEF59-F28E-467C-9EA3-92D1CFAD475A}" type="slidenum">
              <a:rPr lang="en-US" smtClean="0"/>
              <a:t>‹#›</a:t>
            </a:fld>
            <a:endParaRPr lang="en-US"/>
          </a:p>
        </p:txBody>
      </p:sp>
    </p:spTree>
    <p:extLst>
      <p:ext uri="{BB962C8B-B14F-4D97-AF65-F5344CB8AC3E}">
        <p14:creationId xmlns:p14="http://schemas.microsoft.com/office/powerpoint/2010/main" val="6445139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0EB4E-D4BB-4C86-A820-63474E5A4086}"/>
              </a:ext>
            </a:extLst>
          </p:cNvPr>
          <p:cNvSpPr>
            <a:spLocks noGrp="1"/>
          </p:cNvSpPr>
          <p:nvPr>
            <p:ph type="title"/>
          </p:nvPr>
        </p:nvSpPr>
        <p:spPr>
          <a:xfrm>
            <a:off x="1062038" y="457199"/>
            <a:ext cx="3913241" cy="1928813"/>
          </a:xfrm>
        </p:spPr>
        <p:txBody>
          <a:bodyPr anchor="b"/>
          <a:lstStyle>
            <a:lvl1pPr>
              <a:defRPr sz="32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54FA99A1-8FAF-415D-A399-1B2C2A0F2300}"/>
              </a:ext>
            </a:extLst>
          </p:cNvPr>
          <p:cNvSpPr>
            <a:spLocks noGrp="1"/>
          </p:cNvSpPr>
          <p:nvPr>
            <p:ph type="pic" idx="1"/>
          </p:nvPr>
        </p:nvSpPr>
        <p:spPr>
          <a:xfrm>
            <a:off x="5257752" y="457200"/>
            <a:ext cx="6110288" cy="594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84A15BEE-9915-4637-85A2-2AF2872C72BC}"/>
              </a:ext>
            </a:extLst>
          </p:cNvPr>
          <p:cNvSpPr>
            <a:spLocks noGrp="1"/>
          </p:cNvSpPr>
          <p:nvPr>
            <p:ph type="body" sz="half" idx="2"/>
          </p:nvPr>
        </p:nvSpPr>
        <p:spPr>
          <a:xfrm>
            <a:off x="1062038" y="2386013"/>
            <a:ext cx="3913241" cy="40147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73427C-3B67-4ED4-925D-04B9C09AA54B}"/>
              </a:ext>
            </a:extLst>
          </p:cNvPr>
          <p:cNvSpPr>
            <a:spLocks noGrp="1"/>
          </p:cNvSpPr>
          <p:nvPr>
            <p:ph type="dt" sz="half" idx="10"/>
          </p:nvPr>
        </p:nvSpPr>
        <p:spPr/>
        <p:txBody>
          <a:bodyPr/>
          <a:lstStyle/>
          <a:p>
            <a:fld id="{C3545935-D2AD-40A9-A412-2E1023397BF4}" type="datetime4">
              <a:rPr lang="en-US" smtClean="0"/>
              <a:t>December 1, 2022</a:t>
            </a:fld>
            <a:endParaRPr lang="en-US"/>
          </a:p>
        </p:txBody>
      </p:sp>
      <p:sp>
        <p:nvSpPr>
          <p:cNvPr id="6" name="Footer Placeholder 5">
            <a:extLst>
              <a:ext uri="{FF2B5EF4-FFF2-40B4-BE49-F238E27FC236}">
                <a16:creationId xmlns:a16="http://schemas.microsoft.com/office/drawing/2014/main" id="{EEB5DAFD-22DE-4E9E-9C72-B16C1F273D2B}"/>
              </a:ext>
            </a:extLst>
          </p:cNvPr>
          <p:cNvSpPr>
            <a:spLocks noGrp="1"/>
          </p:cNvSpPr>
          <p:nvPr>
            <p:ph type="ftr" sz="quarter" idx="11"/>
          </p:nvPr>
        </p:nvSpPr>
        <p:spPr/>
        <p:txBody>
          <a:bodyPr/>
          <a:lstStyle/>
          <a:p>
            <a:r>
              <a:rPr lang="en-US"/>
              <a:t>vvvvv</a:t>
            </a:r>
          </a:p>
        </p:txBody>
      </p:sp>
      <p:sp>
        <p:nvSpPr>
          <p:cNvPr id="7" name="Slide Number Placeholder 6">
            <a:extLst>
              <a:ext uri="{FF2B5EF4-FFF2-40B4-BE49-F238E27FC236}">
                <a16:creationId xmlns:a16="http://schemas.microsoft.com/office/drawing/2014/main" id="{A0E8EE99-49CC-4A30-8ADA-39EFD8DAAD22}"/>
              </a:ext>
            </a:extLst>
          </p:cNvPr>
          <p:cNvSpPr>
            <a:spLocks noGrp="1"/>
          </p:cNvSpPr>
          <p:nvPr>
            <p:ph type="sldNum" sz="quarter" idx="12"/>
          </p:nvPr>
        </p:nvSpPr>
        <p:spPr/>
        <p:txBody>
          <a:bodyPr/>
          <a:lstStyle/>
          <a:p>
            <a:fld id="{9D4AEF59-F28E-467C-9EA3-92D1CFAD475A}" type="slidenum">
              <a:rPr lang="en-US" smtClean="0"/>
              <a:t>‹#›</a:t>
            </a:fld>
            <a:endParaRPr lang="en-US"/>
          </a:p>
        </p:txBody>
      </p:sp>
    </p:spTree>
    <p:extLst>
      <p:ext uri="{BB962C8B-B14F-4D97-AF65-F5344CB8AC3E}">
        <p14:creationId xmlns:p14="http://schemas.microsoft.com/office/powerpoint/2010/main" val="1189522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theme/media/image10.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customXml" Target="../ink/ink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Picture 9" descr="A person in a dark room&#10;&#10;Description automatically generated">
            <a:extLst>
              <a:ext uri="{FF2B5EF4-FFF2-40B4-BE49-F238E27FC236}">
                <a16:creationId xmlns:a16="http://schemas.microsoft.com/office/drawing/2014/main" id="{DEB2E8C4-C3E7-4048-A43D-9859510CFA98}"/>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905744" y="0"/>
            <a:ext cx="1286256" cy="6858000"/>
          </a:xfrm>
          <a:prstGeom prst="rect">
            <a:avLst/>
          </a:prstGeom>
        </p:spPr>
      </p:pic>
      <p:sp>
        <p:nvSpPr>
          <p:cNvPr id="2" name="Title Placeholder 1">
            <a:extLst>
              <a:ext uri="{FF2B5EF4-FFF2-40B4-BE49-F238E27FC236}">
                <a16:creationId xmlns:a16="http://schemas.microsoft.com/office/drawing/2014/main" id="{9AFBD2E1-C16B-4996-869C-DD03823A80A4}"/>
              </a:ext>
            </a:extLst>
          </p:cNvPr>
          <p:cNvSpPr>
            <a:spLocks noGrp="1"/>
          </p:cNvSpPr>
          <p:nvPr>
            <p:ph type="title"/>
          </p:nvPr>
        </p:nvSpPr>
        <p:spPr>
          <a:xfrm>
            <a:off x="1050879" y="609601"/>
            <a:ext cx="9810604" cy="121602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844DB6A-ED8E-4755-BC7A-B7AA65244231}"/>
              </a:ext>
            </a:extLst>
          </p:cNvPr>
          <p:cNvSpPr>
            <a:spLocks noGrp="1"/>
          </p:cNvSpPr>
          <p:nvPr>
            <p:ph type="body" idx="1"/>
          </p:nvPr>
        </p:nvSpPr>
        <p:spPr>
          <a:xfrm>
            <a:off x="1050879" y="1825624"/>
            <a:ext cx="9810604" cy="442875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6FF5CE27-B558-4B88-ACE3-B70423127730}"/>
              </a:ext>
            </a:extLst>
          </p:cNvPr>
          <p:cNvSpPr>
            <a:spLocks noGrp="1"/>
          </p:cNvSpPr>
          <p:nvPr>
            <p:ph type="dt" sz="half" idx="2"/>
          </p:nvPr>
        </p:nvSpPr>
        <p:spPr>
          <a:xfrm rot="5400000">
            <a:off x="10509243" y="5071825"/>
            <a:ext cx="2647667" cy="365125"/>
          </a:xfrm>
          <a:prstGeom prst="rect">
            <a:avLst/>
          </a:prstGeom>
        </p:spPr>
        <p:txBody>
          <a:bodyPr vert="horz" lIns="91440" tIns="45720" rIns="91440" bIns="45720" rtlCol="0" anchor="ctr"/>
          <a:lstStyle>
            <a:lvl1pPr algn="l">
              <a:defRPr sz="900" cap="all" spc="300" baseline="0">
                <a:solidFill>
                  <a:schemeClr val="tx1">
                    <a:lumMod val="85000"/>
                    <a:lumOff val="15000"/>
                  </a:schemeClr>
                </a:solidFill>
                <a:latin typeface="+mn-lt"/>
              </a:defRPr>
            </a:lvl1pPr>
          </a:lstStyle>
          <a:p>
            <a:fld id="{192601F1-C3F5-4316-ACAC-DBDD62C1FC46}" type="datetime4">
              <a:rPr lang="en-US" smtClean="0"/>
              <a:t>December 1, 2022</a:t>
            </a:fld>
            <a:endParaRPr lang="en-US" dirty="0">
              <a:latin typeface="+mn-lt"/>
            </a:endParaRPr>
          </a:p>
        </p:txBody>
      </p:sp>
      <p:sp>
        <p:nvSpPr>
          <p:cNvPr id="5" name="Footer Placeholder 4">
            <a:extLst>
              <a:ext uri="{FF2B5EF4-FFF2-40B4-BE49-F238E27FC236}">
                <a16:creationId xmlns:a16="http://schemas.microsoft.com/office/drawing/2014/main" id="{4ACE5D61-F203-4F00-9CF1-AB0AE4937006}"/>
              </a:ext>
            </a:extLst>
          </p:cNvPr>
          <p:cNvSpPr>
            <a:spLocks noGrp="1"/>
          </p:cNvSpPr>
          <p:nvPr>
            <p:ph type="ftr" sz="quarter" idx="3"/>
          </p:nvPr>
        </p:nvSpPr>
        <p:spPr>
          <a:xfrm rot="5400000">
            <a:off x="10447827" y="1407402"/>
            <a:ext cx="2770499" cy="365125"/>
          </a:xfrm>
          <a:prstGeom prst="rect">
            <a:avLst/>
          </a:prstGeom>
        </p:spPr>
        <p:txBody>
          <a:bodyPr vert="horz" lIns="91440" tIns="45720" rIns="91440" bIns="45720" rtlCol="0" anchor="ctr"/>
          <a:lstStyle>
            <a:lvl1pPr algn="r">
              <a:defRPr sz="900" cap="all" spc="300" baseline="0">
                <a:solidFill>
                  <a:schemeClr val="tx1">
                    <a:lumMod val="85000"/>
                    <a:lumOff val="15000"/>
                  </a:schemeClr>
                </a:solidFill>
                <a:latin typeface="+mn-lt"/>
              </a:defRPr>
            </a:lvl1pPr>
          </a:lstStyle>
          <a:p>
            <a:r>
              <a:rPr lang="en-US">
                <a:latin typeface="+mn-lt"/>
              </a:rPr>
              <a:t>vvvvv</a:t>
            </a:r>
            <a:endParaRPr lang="en-US" dirty="0">
              <a:latin typeface="+mn-lt"/>
            </a:endParaRPr>
          </a:p>
        </p:txBody>
      </p:sp>
      <p:sp>
        <p:nvSpPr>
          <p:cNvPr id="6" name="Slide Number Placeholder 5">
            <a:extLst>
              <a:ext uri="{FF2B5EF4-FFF2-40B4-BE49-F238E27FC236}">
                <a16:creationId xmlns:a16="http://schemas.microsoft.com/office/drawing/2014/main" id="{39FF38BD-5F38-4F6E-B5DD-EB1AF06002E2}"/>
              </a:ext>
            </a:extLst>
          </p:cNvPr>
          <p:cNvSpPr>
            <a:spLocks noGrp="1"/>
          </p:cNvSpPr>
          <p:nvPr>
            <p:ph type="sldNum" sz="quarter" idx="4"/>
          </p:nvPr>
        </p:nvSpPr>
        <p:spPr>
          <a:xfrm>
            <a:off x="11560121" y="3138985"/>
            <a:ext cx="545911" cy="580029"/>
          </a:xfrm>
          <a:prstGeom prst="rect">
            <a:avLst/>
          </a:prstGeom>
        </p:spPr>
        <p:txBody>
          <a:bodyPr vert="horz" lIns="91440" tIns="45720" rIns="91440" bIns="45720" rtlCol="0" anchor="ctr"/>
          <a:lstStyle>
            <a:lvl1pPr algn="ctr">
              <a:defRPr sz="1600">
                <a:solidFill>
                  <a:schemeClr val="tx1">
                    <a:lumMod val="85000"/>
                    <a:lumOff val="15000"/>
                  </a:schemeClr>
                </a:solidFill>
                <a:latin typeface="+mn-lt"/>
              </a:defRPr>
            </a:lvl1pPr>
          </a:lstStyle>
          <a:p>
            <a:fld id="{9D4AEF59-F28E-467C-9EA3-92D1CFAD475A}" type="slidenum">
              <a:rPr lang="en-US" smtClean="0"/>
              <a:pPr/>
              <a:t>‹#›</a:t>
            </a:fld>
            <a:endParaRPr lang="en-US">
              <a:latin typeface="+mn-lt"/>
            </a:endParaRPr>
          </a:p>
        </p:txBody>
      </p:sp>
      <mc:AlternateContent xmlns:mc="http://schemas.openxmlformats.org/markup-compatibility/2006" xmlns:p14="http://schemas.microsoft.com/office/powerpoint/2010/main">
        <mc:Choice Requires="p14">
          <p:contentPart p14:bwMode="auto" r:id="rId14">
            <p14:nvContentPartPr>
              <p14:cNvPr id="18" name="Ink 17">
                <a:extLst>
                  <a:ext uri="{FF2B5EF4-FFF2-40B4-BE49-F238E27FC236}">
                    <a16:creationId xmlns:a16="http://schemas.microsoft.com/office/drawing/2014/main" id="{24D29CCB-7956-4E3E-8880-304085F04BF4}"/>
                  </a:ext>
                </a:extLst>
              </p14:cNvPr>
              <p14:cNvContentPartPr/>
              <p14:nvPr/>
            </p14:nvContentPartPr>
            <p14:xfrm>
              <a:off x="12490710" y="6342652"/>
              <a:ext cx="360" cy="360"/>
            </p14:xfrm>
          </p:contentPart>
        </mc:Choice>
        <mc:Fallback xmlns="">
          <p:pic>
            <p:nvPicPr>
              <p:cNvPr id="18" name="Ink 17">
                <a:extLst>
                  <a:ext uri="{FF2B5EF4-FFF2-40B4-BE49-F238E27FC236}">
                    <a16:creationId xmlns:a16="http://schemas.microsoft.com/office/drawing/2014/main" id="{24D29CCB-7956-4E3E-8880-304085F04BF4}"/>
                  </a:ext>
                </a:extLst>
              </p:cNvPr>
              <p:cNvPicPr/>
              <p:nvPr/>
            </p:nvPicPr>
            <p:blipFill>
              <a:blip r:embed="rId15"/>
              <a:stretch>
                <a:fillRect/>
              </a:stretch>
            </p:blipFill>
            <p:spPr>
              <a:xfrm>
                <a:off x="12482070" y="6333652"/>
                <a:ext cx="18000" cy="18000"/>
              </a:xfrm>
              <a:prstGeom prst="rect">
                <a:avLst/>
              </a:prstGeom>
            </p:spPr>
          </p:pic>
        </mc:Fallback>
      </mc:AlternateContent>
    </p:spTree>
    <p:extLst>
      <p:ext uri="{BB962C8B-B14F-4D97-AF65-F5344CB8AC3E}">
        <p14:creationId xmlns:p14="http://schemas.microsoft.com/office/powerpoint/2010/main" val="41966357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defTabSz="914400" rtl="0" eaLnBrk="1" latinLnBrk="0" hangingPunct="1">
        <a:lnSpc>
          <a:spcPct val="110000"/>
        </a:lnSpc>
        <a:spcBef>
          <a:spcPct val="0"/>
        </a:spcBef>
        <a:buNone/>
        <a:defRPr sz="2800" kern="1200" cap="all" spc="600" baseline="0">
          <a:solidFill>
            <a:schemeClr val="tx1">
              <a:lumMod val="85000"/>
              <a:lumOff val="15000"/>
            </a:schemeClr>
          </a:solidFill>
          <a:latin typeface="+mj-lt"/>
          <a:ea typeface="Batang" panose="02030600000101010101" pitchFamily="18" charset="-127"/>
          <a:cs typeface="+mj-cs"/>
        </a:defRPr>
      </a:lvl1pPr>
    </p:titleStyle>
    <p:bodyStyle>
      <a:lvl1pPr marL="228600" indent="-228600" algn="l" defTabSz="914400" rtl="0" eaLnBrk="1" latinLnBrk="0" hangingPunct="1">
        <a:lnSpc>
          <a:spcPct val="100000"/>
        </a:lnSpc>
        <a:spcBef>
          <a:spcPts val="1000"/>
        </a:spcBef>
        <a:buSzPct val="80000"/>
        <a:buFont typeface="Arial" panose="020B0604020202020204" pitchFamily="34" charset="0"/>
        <a:buChar char="•"/>
        <a:defRPr sz="2000" kern="1200" spc="50" baseline="0">
          <a:solidFill>
            <a:schemeClr val="tx1">
              <a:lumMod val="85000"/>
              <a:lumOff val="15000"/>
            </a:schemeClr>
          </a:solidFill>
          <a:latin typeface="+mn-lt"/>
          <a:ea typeface="Batang" panose="02030600000101010101" pitchFamily="18" charset="-127"/>
          <a:cs typeface="+mn-cs"/>
        </a:defRPr>
      </a:lvl1pPr>
      <a:lvl2pPr marL="274320" indent="0" algn="l" defTabSz="914400" rtl="0" eaLnBrk="1" latinLnBrk="0" hangingPunct="1">
        <a:lnSpc>
          <a:spcPct val="100000"/>
        </a:lnSpc>
        <a:spcBef>
          <a:spcPts val="500"/>
        </a:spcBef>
        <a:buFontTx/>
        <a:buNone/>
        <a:defRPr sz="1800" kern="1200" spc="50" baseline="0">
          <a:solidFill>
            <a:schemeClr val="tx1">
              <a:lumMod val="85000"/>
              <a:lumOff val="15000"/>
            </a:schemeClr>
          </a:solidFill>
          <a:latin typeface="+mn-lt"/>
          <a:ea typeface="Batang" panose="02030600000101010101" pitchFamily="18" charset="-127"/>
          <a:cs typeface="+mn-cs"/>
        </a:defRPr>
      </a:lvl2pPr>
      <a:lvl3pPr marL="605790" indent="-285750" algn="l" defTabSz="914400" rtl="0" eaLnBrk="1" latinLnBrk="0" hangingPunct="1">
        <a:lnSpc>
          <a:spcPct val="100000"/>
        </a:lnSpc>
        <a:spcBef>
          <a:spcPts val="500"/>
        </a:spcBef>
        <a:buSzPct val="80000"/>
        <a:buFont typeface="Arial" panose="020B0604020202020204" pitchFamily="34" charset="0"/>
        <a:buChar char="•"/>
        <a:defRPr sz="1600" kern="1200" spc="50" baseline="0">
          <a:solidFill>
            <a:schemeClr val="tx1">
              <a:lumMod val="85000"/>
              <a:lumOff val="15000"/>
            </a:schemeClr>
          </a:solidFill>
          <a:latin typeface="+mn-lt"/>
          <a:ea typeface="Batang" panose="02030600000101010101" pitchFamily="18" charset="-127"/>
          <a:cs typeface="+mn-cs"/>
        </a:defRPr>
      </a:lvl3pPr>
      <a:lvl4pPr marL="630936" indent="0" algn="l" defTabSz="914400" rtl="0" eaLnBrk="1" latinLnBrk="0" hangingPunct="1">
        <a:lnSpc>
          <a:spcPct val="100000"/>
        </a:lnSpc>
        <a:spcBef>
          <a:spcPts val="500"/>
        </a:spcBef>
        <a:buFontTx/>
        <a:buNone/>
        <a:defRPr sz="1400" kern="1200" spc="50" baseline="0">
          <a:solidFill>
            <a:schemeClr val="tx1">
              <a:lumMod val="85000"/>
              <a:lumOff val="15000"/>
            </a:schemeClr>
          </a:solidFill>
          <a:latin typeface="+mn-lt"/>
          <a:ea typeface="Batang" panose="02030600000101010101" pitchFamily="18" charset="-127"/>
          <a:cs typeface="+mn-cs"/>
        </a:defRPr>
      </a:lvl4pPr>
      <a:lvl5pPr marL="822960" indent="-228600" algn="l" defTabSz="914400" rtl="0" eaLnBrk="1" latinLnBrk="0" hangingPunct="1">
        <a:lnSpc>
          <a:spcPct val="100000"/>
        </a:lnSpc>
        <a:spcBef>
          <a:spcPts val="500"/>
        </a:spcBef>
        <a:buSzPct val="80000"/>
        <a:buFont typeface="Arial" panose="020B0604020202020204" pitchFamily="34" charset="0"/>
        <a:buChar char="•"/>
        <a:defRPr sz="1400" kern="1200" spc="50" baseline="0">
          <a:solidFill>
            <a:schemeClr val="tx1">
              <a:lumMod val="85000"/>
              <a:lumOff val="15000"/>
            </a:schemeClr>
          </a:solidFill>
          <a:latin typeface="+mn-lt"/>
          <a:ea typeface="Batang" panose="02030600000101010101" pitchFamily="18" charset="-127"/>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4032">
          <p15:clr>
            <a:srgbClr val="F26B43"/>
          </p15:clr>
        </p15:guide>
        <p15:guide id="4" orient="horz" pos="288">
          <p15:clr>
            <a:srgbClr val="F26B43"/>
          </p15:clr>
        </p15:guide>
        <p15:guide id="5" pos="456">
          <p15:clr>
            <a:srgbClr val="F26B43"/>
          </p15:clr>
        </p15:guide>
        <p15:guide id="6" pos="7224">
          <p15:clr>
            <a:srgbClr val="F26B43"/>
          </p15:clr>
        </p15:guide>
        <p15:guide id="7" orient="horz" pos="3960">
          <p15:clr>
            <a:srgbClr val="F26B43"/>
          </p15:clr>
        </p15:guide>
        <p15:guide id="8" orient="horz" pos="696">
          <p15:clr>
            <a:srgbClr val="F26B43"/>
          </p15:clr>
        </p15:guide>
        <p15:guide id="9" orient="horz" pos="864">
          <p15:clr>
            <a:srgbClr val="F26B43"/>
          </p15:clr>
        </p15:guide>
        <p15:guide id="10" orient="horz" pos="38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A5E7AC1-D7BB-4DC7-8BEA-CB0A7A420367}"/>
              </a:ext>
            </a:extLst>
          </p:cNvPr>
          <p:cNvPicPr>
            <a:picLocks noChangeAspect="1"/>
          </p:cNvPicPr>
          <p:nvPr/>
        </p:nvPicPr>
        <p:blipFill>
          <a:blip r:embed="rId2">
            <a:alphaModFix amt="4000"/>
            <a:extLst>
              <a:ext uri="{28A0092B-C50C-407E-A947-70E740481C1C}">
                <a14:useLocalDpi xmlns:a14="http://schemas.microsoft.com/office/drawing/2010/main" val="0"/>
              </a:ext>
            </a:extLst>
          </a:blip>
          <a:stretch>
            <a:fillRect/>
          </a:stretch>
        </p:blipFill>
        <p:spPr>
          <a:xfrm>
            <a:off x="1252777" y="256811"/>
            <a:ext cx="9744502" cy="6869874"/>
          </a:xfrm>
          <a:prstGeom prst="rect">
            <a:avLst/>
          </a:prstGeom>
          <a:effectLst>
            <a:glow rad="1206500">
              <a:schemeClr val="bg1"/>
            </a:glow>
          </a:effectLst>
        </p:spPr>
      </p:pic>
      <p:sp>
        <p:nvSpPr>
          <p:cNvPr id="2" name="Title 1">
            <a:extLst>
              <a:ext uri="{FF2B5EF4-FFF2-40B4-BE49-F238E27FC236}">
                <a16:creationId xmlns:a16="http://schemas.microsoft.com/office/drawing/2014/main" id="{A6E5B5A4-6815-44CF-8D3E-9672708C69F2}"/>
              </a:ext>
            </a:extLst>
          </p:cNvPr>
          <p:cNvSpPr>
            <a:spLocks noGrp="1"/>
          </p:cNvSpPr>
          <p:nvPr>
            <p:ph type="ctrTitle"/>
          </p:nvPr>
        </p:nvSpPr>
        <p:spPr>
          <a:xfrm>
            <a:off x="496686" y="1911769"/>
            <a:ext cx="11187314" cy="1235461"/>
          </a:xfrm>
        </p:spPr>
        <p:txBody>
          <a:bodyPr>
            <a:noAutofit/>
          </a:bodyPr>
          <a:lstStyle/>
          <a:p>
            <a:r>
              <a:rPr lang="en-US" sz="2300" dirty="0">
                <a:effectLst>
                  <a:outerShdw blurRad="38100" dist="38100" dir="2700000" algn="tl">
                    <a:srgbClr val="000000">
                      <a:alpha val="43137"/>
                    </a:srgbClr>
                  </a:outerShdw>
                </a:effectLst>
              </a:rPr>
              <a:t>Employing Big Data tools to inquire into Albania’s residential housing price trends</a:t>
            </a:r>
          </a:p>
        </p:txBody>
      </p:sp>
      <p:sp>
        <p:nvSpPr>
          <p:cNvPr id="3" name="Subtitle 2">
            <a:extLst>
              <a:ext uri="{FF2B5EF4-FFF2-40B4-BE49-F238E27FC236}">
                <a16:creationId xmlns:a16="http://schemas.microsoft.com/office/drawing/2014/main" id="{987153AA-B7C5-4F89-9264-B580442748C2}"/>
              </a:ext>
            </a:extLst>
          </p:cNvPr>
          <p:cNvSpPr>
            <a:spLocks noGrp="1"/>
          </p:cNvSpPr>
          <p:nvPr>
            <p:ph type="subTitle" idx="1"/>
          </p:nvPr>
        </p:nvSpPr>
        <p:spPr>
          <a:xfrm>
            <a:off x="1919349" y="3364212"/>
            <a:ext cx="8341988" cy="984023"/>
          </a:xfrm>
        </p:spPr>
        <p:txBody>
          <a:bodyPr/>
          <a:lstStyle/>
          <a:p>
            <a:r>
              <a:rPr lang="en-US" sz="2300" i="1" dirty="0">
                <a:effectLst>
                  <a:outerShdw blurRad="38100" dist="38100" dir="2700000" algn="tl">
                    <a:srgbClr val="000000">
                      <a:alpha val="43137"/>
                    </a:srgbClr>
                  </a:outerShdw>
                </a:effectLst>
              </a:rPr>
              <a:t>An Application of Python and MS Excel’s Power toolset</a:t>
            </a:r>
          </a:p>
          <a:p>
            <a:endParaRPr lang="en-US" dirty="0">
              <a:effectLst>
                <a:outerShdw blurRad="38100" dist="38100" dir="2700000" algn="tl">
                  <a:srgbClr val="000000">
                    <a:alpha val="43137"/>
                  </a:srgbClr>
                </a:outerShdw>
              </a:effectLst>
            </a:endParaRPr>
          </a:p>
        </p:txBody>
      </p:sp>
      <p:sp>
        <p:nvSpPr>
          <p:cNvPr id="7" name="TextBox 6">
            <a:extLst>
              <a:ext uri="{FF2B5EF4-FFF2-40B4-BE49-F238E27FC236}">
                <a16:creationId xmlns:a16="http://schemas.microsoft.com/office/drawing/2014/main" id="{1ACC0CAE-8CE0-43EA-8024-9435D0CD6824}"/>
              </a:ext>
            </a:extLst>
          </p:cNvPr>
          <p:cNvSpPr txBox="1"/>
          <p:nvPr/>
        </p:nvSpPr>
        <p:spPr>
          <a:xfrm>
            <a:off x="754743" y="5426408"/>
            <a:ext cx="3686628" cy="923330"/>
          </a:xfrm>
          <a:prstGeom prst="rect">
            <a:avLst/>
          </a:prstGeom>
          <a:noFill/>
        </p:spPr>
        <p:txBody>
          <a:bodyPr wrap="square">
            <a:spAutoFit/>
          </a:bodyPr>
          <a:lstStyle/>
          <a:p>
            <a:r>
              <a:rPr lang="en-US" dirty="0">
                <a:effectLst>
                  <a:outerShdw blurRad="38100" dist="38100" dir="2700000" algn="tl">
                    <a:srgbClr val="000000">
                      <a:alpha val="43137"/>
                    </a:srgbClr>
                  </a:outerShdw>
                </a:effectLst>
              </a:rPr>
              <a:t>Orion Garo</a:t>
            </a:r>
          </a:p>
          <a:p>
            <a:r>
              <a:rPr lang="en-US" dirty="0">
                <a:effectLst>
                  <a:outerShdw blurRad="38100" dist="38100" dir="2700000" algn="tl">
                    <a:srgbClr val="000000">
                      <a:alpha val="43137"/>
                    </a:srgbClr>
                  </a:outerShdw>
                </a:effectLst>
              </a:rPr>
              <a:t>Research Department</a:t>
            </a:r>
          </a:p>
          <a:p>
            <a:r>
              <a:rPr lang="en-US" dirty="0">
                <a:effectLst>
                  <a:outerShdw blurRad="38100" dist="38100" dir="2700000" algn="tl">
                    <a:srgbClr val="000000">
                      <a:alpha val="43137"/>
                    </a:srgbClr>
                  </a:outerShdw>
                </a:effectLst>
              </a:rPr>
              <a:t>Bank of Albania</a:t>
            </a:r>
          </a:p>
        </p:txBody>
      </p:sp>
      <p:sp>
        <p:nvSpPr>
          <p:cNvPr id="8" name="TextBox 7">
            <a:extLst>
              <a:ext uri="{FF2B5EF4-FFF2-40B4-BE49-F238E27FC236}">
                <a16:creationId xmlns:a16="http://schemas.microsoft.com/office/drawing/2014/main" id="{3C4ED9C9-6CD3-4DED-AFCC-D5F202344681}"/>
              </a:ext>
            </a:extLst>
          </p:cNvPr>
          <p:cNvSpPr txBox="1"/>
          <p:nvPr/>
        </p:nvSpPr>
        <p:spPr>
          <a:xfrm>
            <a:off x="3712191" y="5426408"/>
            <a:ext cx="7628449" cy="923330"/>
          </a:xfrm>
          <a:prstGeom prst="rect">
            <a:avLst/>
          </a:prstGeom>
          <a:noFill/>
        </p:spPr>
        <p:txBody>
          <a:bodyPr wrap="square">
            <a:spAutoFit/>
          </a:bodyPr>
          <a:lstStyle/>
          <a:p>
            <a:pPr algn="r"/>
            <a:r>
              <a:rPr lang="en-US" sz="1800" i="1" dirty="0">
                <a:effectLst>
                  <a:outerShdw blurRad="38100" dist="38100" dir="2700000" algn="tl">
                    <a:srgbClr val="000000">
                      <a:alpha val="43137"/>
                    </a:srgbClr>
                  </a:outerShdw>
                </a:effectLst>
              </a:rPr>
              <a:t>Prepared for the “16</a:t>
            </a:r>
            <a:r>
              <a:rPr lang="en-US" sz="1800" i="1" baseline="30000" dirty="0">
                <a:effectLst>
                  <a:outerShdw blurRad="38100" dist="38100" dir="2700000" algn="tl">
                    <a:srgbClr val="000000">
                      <a:alpha val="43137"/>
                    </a:srgbClr>
                  </a:outerShdw>
                </a:effectLst>
              </a:rPr>
              <a:t>th</a:t>
            </a:r>
            <a:r>
              <a:rPr lang="en-US" sz="1800" i="1" dirty="0">
                <a:effectLst>
                  <a:outerShdw blurRad="38100" dist="38100" dir="2700000" algn="tl">
                    <a:srgbClr val="000000">
                      <a:alpha val="43137"/>
                    </a:srgbClr>
                  </a:outerShdw>
                </a:effectLst>
              </a:rPr>
              <a:t> South-Eastern European Economic Research Workshop”,</a:t>
            </a:r>
          </a:p>
          <a:p>
            <a:pPr algn="r"/>
            <a:r>
              <a:rPr lang="en-US" sz="1800" i="1" dirty="0">
                <a:effectLst>
                  <a:outerShdw blurRad="38100" dist="38100" dir="2700000" algn="tl">
                    <a:srgbClr val="000000">
                      <a:alpha val="43137"/>
                    </a:srgbClr>
                  </a:outerShdw>
                </a:effectLst>
              </a:rPr>
              <a:t>Bank of Albania,</a:t>
            </a:r>
          </a:p>
          <a:p>
            <a:pPr algn="r"/>
            <a:r>
              <a:rPr lang="en-US" sz="1800" i="1" dirty="0">
                <a:effectLst>
                  <a:outerShdw blurRad="38100" dist="38100" dir="2700000" algn="tl">
                    <a:srgbClr val="000000">
                      <a:alpha val="43137"/>
                    </a:srgbClr>
                  </a:outerShdw>
                </a:effectLst>
              </a:rPr>
              <a:t>5 – 6 December, 2022.</a:t>
            </a:r>
          </a:p>
        </p:txBody>
      </p:sp>
      <p:pic>
        <p:nvPicPr>
          <p:cNvPr id="10" name="Picture 9">
            <a:extLst>
              <a:ext uri="{FF2B5EF4-FFF2-40B4-BE49-F238E27FC236}">
                <a16:creationId xmlns:a16="http://schemas.microsoft.com/office/drawing/2014/main" id="{8747B383-7453-4DBE-B1D8-6452B86C6A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9427" y="291974"/>
            <a:ext cx="1905000" cy="1343025"/>
          </a:xfrm>
          <a:prstGeom prst="rect">
            <a:avLst/>
          </a:prstGeom>
        </p:spPr>
      </p:pic>
    </p:spTree>
    <p:extLst>
      <p:ext uri="{BB962C8B-B14F-4D97-AF65-F5344CB8AC3E}">
        <p14:creationId xmlns:p14="http://schemas.microsoft.com/office/powerpoint/2010/main" val="33665484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EFC19A0-6F50-4FB8-A6E2-B352EC5F3CD2}"/>
              </a:ext>
            </a:extLst>
          </p:cNvPr>
          <p:cNvPicPr>
            <a:picLocks noChangeAspect="1"/>
          </p:cNvPicPr>
          <p:nvPr/>
        </p:nvPicPr>
        <p:blipFill>
          <a:blip r:embed="rId2">
            <a:alphaModFix amt="32000"/>
            <a:extLst>
              <a:ext uri="{28A0092B-C50C-407E-A947-70E740481C1C}">
                <a14:useLocalDpi xmlns:a14="http://schemas.microsoft.com/office/drawing/2010/main" val="0"/>
              </a:ext>
            </a:extLst>
          </a:blip>
          <a:stretch>
            <a:fillRect/>
          </a:stretch>
        </p:blipFill>
        <p:spPr>
          <a:xfrm>
            <a:off x="10560431" y="196438"/>
            <a:ext cx="1358588" cy="957805"/>
          </a:xfrm>
          <a:prstGeom prst="rect">
            <a:avLst/>
          </a:prstGeom>
        </p:spPr>
      </p:pic>
      <p:pic>
        <p:nvPicPr>
          <p:cNvPr id="4" name="Picture 3">
            <a:extLst>
              <a:ext uri="{FF2B5EF4-FFF2-40B4-BE49-F238E27FC236}">
                <a16:creationId xmlns:a16="http://schemas.microsoft.com/office/drawing/2014/main" id="{3CBC7C58-C3D7-42B5-AB38-DD3655DC6774}"/>
              </a:ext>
            </a:extLst>
          </p:cNvPr>
          <p:cNvPicPr>
            <a:picLocks noChangeAspect="1"/>
          </p:cNvPicPr>
          <p:nvPr/>
        </p:nvPicPr>
        <p:blipFill>
          <a:blip r:embed="rId2">
            <a:alphaModFix amt="4000"/>
            <a:extLst>
              <a:ext uri="{28A0092B-C50C-407E-A947-70E740481C1C}">
                <a14:useLocalDpi xmlns:a14="http://schemas.microsoft.com/office/drawing/2010/main" val="0"/>
              </a:ext>
            </a:extLst>
          </a:blip>
          <a:stretch>
            <a:fillRect/>
          </a:stretch>
        </p:blipFill>
        <p:spPr>
          <a:xfrm>
            <a:off x="1252777" y="256811"/>
            <a:ext cx="9744502" cy="6869874"/>
          </a:xfrm>
          <a:prstGeom prst="rect">
            <a:avLst/>
          </a:prstGeom>
          <a:effectLst>
            <a:glow rad="1206500">
              <a:schemeClr val="bg1"/>
            </a:glow>
          </a:effectLst>
        </p:spPr>
      </p:pic>
      <p:sp>
        <p:nvSpPr>
          <p:cNvPr id="2" name="Title 1">
            <a:extLst>
              <a:ext uri="{FF2B5EF4-FFF2-40B4-BE49-F238E27FC236}">
                <a16:creationId xmlns:a16="http://schemas.microsoft.com/office/drawing/2014/main" id="{61F5C4BD-CC78-4277-981B-7199989B0ECA}"/>
              </a:ext>
            </a:extLst>
          </p:cNvPr>
          <p:cNvSpPr>
            <a:spLocks noGrp="1"/>
          </p:cNvSpPr>
          <p:nvPr>
            <p:ph type="title"/>
          </p:nvPr>
        </p:nvSpPr>
        <p:spPr>
          <a:xfrm>
            <a:off x="1050879" y="609601"/>
            <a:ext cx="9810604" cy="605015"/>
          </a:xfrm>
        </p:spPr>
        <p:txBody>
          <a:bodyPr/>
          <a:lstStyle/>
          <a:p>
            <a:r>
              <a:rPr lang="en-US" dirty="0"/>
              <a:t>research focus</a:t>
            </a:r>
          </a:p>
        </p:txBody>
      </p:sp>
      <p:sp>
        <p:nvSpPr>
          <p:cNvPr id="3" name="Content Placeholder 2">
            <a:extLst>
              <a:ext uri="{FF2B5EF4-FFF2-40B4-BE49-F238E27FC236}">
                <a16:creationId xmlns:a16="http://schemas.microsoft.com/office/drawing/2014/main" id="{880A3967-6B97-46A9-A4D0-B66F926F7A28}"/>
              </a:ext>
            </a:extLst>
          </p:cNvPr>
          <p:cNvSpPr>
            <a:spLocks noGrp="1"/>
          </p:cNvSpPr>
          <p:nvPr>
            <p:ph idx="1"/>
          </p:nvPr>
        </p:nvSpPr>
        <p:spPr>
          <a:xfrm>
            <a:off x="1050879" y="1274989"/>
            <a:ext cx="9810604" cy="5090981"/>
          </a:xfrm>
        </p:spPr>
        <p:txBody>
          <a:bodyPr>
            <a:normAutofit lnSpcReduction="10000"/>
          </a:bodyPr>
          <a:lstStyle/>
          <a:p>
            <a:pPr marL="0" indent="0">
              <a:buNone/>
            </a:pPr>
            <a:r>
              <a:rPr lang="en-US" b="1" dirty="0">
                <a:latin typeface="Bahnschrift Light Condensed" panose="020B0502040204020203" pitchFamily="34" charset="0"/>
              </a:rPr>
              <a:t>Big Data:</a:t>
            </a:r>
          </a:p>
          <a:p>
            <a:pPr>
              <a:buFont typeface="Courier New" panose="02070309020205020404" pitchFamily="49" charset="0"/>
              <a:buChar char="o"/>
            </a:pPr>
            <a:r>
              <a:rPr lang="en-US" dirty="0">
                <a:latin typeface="Bahnschrift Light Condensed" panose="020B0502040204020203" pitchFamily="34" charset="0"/>
              </a:rPr>
              <a:t>Use of web-residing User-Generated Content to obtain quantifiable microdata about residential housing prices in Albania.</a:t>
            </a:r>
          </a:p>
          <a:p>
            <a:pPr marL="0" indent="0">
              <a:buNone/>
            </a:pPr>
            <a:r>
              <a:rPr lang="en-US" b="1" dirty="0">
                <a:latin typeface="Bahnschrift Light Condensed" panose="020B0502040204020203" pitchFamily="34" charset="0"/>
              </a:rPr>
              <a:t>Motivation behind this research project:</a:t>
            </a:r>
          </a:p>
          <a:p>
            <a:pPr>
              <a:buFont typeface="Courier New" panose="02070309020205020404" pitchFamily="49" charset="0"/>
              <a:buChar char="o"/>
            </a:pPr>
            <a:r>
              <a:rPr lang="en-US" dirty="0">
                <a:latin typeface="Bahnschrift Light Condensed" panose="020B0502040204020203" pitchFamily="34" charset="0"/>
              </a:rPr>
              <a:t>Trends of Albania’s residential housing market: difficult to track/estimate;</a:t>
            </a:r>
          </a:p>
          <a:p>
            <a:pPr>
              <a:buFont typeface="Courier New" panose="02070309020205020404" pitchFamily="49" charset="0"/>
              <a:buChar char="o"/>
            </a:pPr>
            <a:r>
              <a:rPr lang="en-US" dirty="0">
                <a:latin typeface="Bahnschrift Light Condensed" panose="020B0502040204020203" pitchFamily="34" charset="0"/>
              </a:rPr>
              <a:t>No official statistics, with regard to per-square-meter prices of any real estate properties, supplied. </a:t>
            </a:r>
            <a:endParaRPr lang="en-US" b="1" dirty="0">
              <a:latin typeface="Bahnschrift Light Condensed" panose="020B0502040204020203" pitchFamily="34" charset="0"/>
            </a:endParaRPr>
          </a:p>
          <a:p>
            <a:pPr marL="0" indent="0">
              <a:buNone/>
            </a:pPr>
            <a:r>
              <a:rPr lang="en-US" b="1" dirty="0">
                <a:latin typeface="Bahnschrift Light Condensed" panose="020B0502040204020203" pitchFamily="34" charset="0"/>
              </a:rPr>
              <a:t>Objective:</a:t>
            </a:r>
          </a:p>
          <a:p>
            <a:pPr>
              <a:buFont typeface="Courier New" panose="02070309020205020404" pitchFamily="49" charset="0"/>
              <a:buChar char="o"/>
            </a:pPr>
            <a:r>
              <a:rPr lang="en-US" sz="2000" dirty="0">
                <a:latin typeface="Bahnschrift Light Condensed" panose="020B0502040204020203" pitchFamily="34" charset="0"/>
              </a:rPr>
              <a:t>Estimating a monthly index of the housing properties’ per-square-meter price for the case of Albania.</a:t>
            </a:r>
          </a:p>
          <a:p>
            <a:pPr lvl="2">
              <a:buFont typeface="Arial" panose="020B0604020202020204" pitchFamily="34" charset="0"/>
              <a:buChar char="•"/>
            </a:pPr>
            <a:r>
              <a:rPr lang="en-US" sz="2000" dirty="0">
                <a:latin typeface="Bahnschrift Light Condensed" panose="020B0502040204020203" pitchFamily="34" charset="0"/>
              </a:rPr>
              <a:t>Intended to be achieved by:</a:t>
            </a:r>
          </a:p>
          <a:p>
            <a:pPr marL="1024128" lvl="3" indent="-457200">
              <a:buFont typeface="+mj-lt"/>
              <a:buAutoNum type="alphaLcParenR"/>
            </a:pPr>
            <a:r>
              <a:rPr lang="en-US" sz="2000" dirty="0">
                <a:latin typeface="Bahnschrift Light Condensed" panose="020B0502040204020203" pitchFamily="34" charset="0"/>
              </a:rPr>
              <a:t>Making use of website-listed prices for housing property sales in  Albania’s capital, as well as its coastal and inland areas;</a:t>
            </a:r>
          </a:p>
          <a:p>
            <a:pPr marL="1024128" lvl="3" indent="-457200">
              <a:buFont typeface="+mj-lt"/>
              <a:buAutoNum type="alphaLcParenR"/>
            </a:pPr>
            <a:r>
              <a:rPr lang="en-US" sz="2000" dirty="0">
                <a:latin typeface="Bahnschrift Light Condensed" panose="020B0502040204020203" pitchFamily="34" charset="0"/>
              </a:rPr>
              <a:t>Employing Big Data  information extraction and organization tools – </a:t>
            </a:r>
            <a:r>
              <a:rPr lang="en-US" sz="2000" dirty="0" err="1">
                <a:latin typeface="Bahnschrift Light Condensed" panose="020B0502040204020203" pitchFamily="34" charset="0"/>
              </a:rPr>
              <a:t>i.e</a:t>
            </a:r>
            <a:r>
              <a:rPr lang="en-US" sz="2000" dirty="0">
                <a:latin typeface="Bahnschrift Light Condensed" panose="020B0502040204020203" pitchFamily="34" charset="0"/>
              </a:rPr>
              <a:t>: Python and MS Excel’s Power toolset – in order to identify, gather, clean, organize, and calculate this website-residing data, so as to synthetize the price index we are interested in.</a:t>
            </a:r>
          </a:p>
          <a:p>
            <a:endParaRPr lang="en-US" dirty="0"/>
          </a:p>
        </p:txBody>
      </p:sp>
      <p:sp>
        <p:nvSpPr>
          <p:cNvPr id="6" name="Footer Placeholder 5">
            <a:extLst>
              <a:ext uri="{FF2B5EF4-FFF2-40B4-BE49-F238E27FC236}">
                <a16:creationId xmlns:a16="http://schemas.microsoft.com/office/drawing/2014/main" id="{9DB8EE72-CBCA-43A9-92E5-C98258558910}"/>
              </a:ext>
            </a:extLst>
          </p:cNvPr>
          <p:cNvSpPr>
            <a:spLocks noGrp="1"/>
          </p:cNvSpPr>
          <p:nvPr>
            <p:ph type="ftr" sz="quarter" idx="11"/>
          </p:nvPr>
        </p:nvSpPr>
        <p:spPr>
          <a:xfrm rot="5400000">
            <a:off x="9058669" y="3384881"/>
            <a:ext cx="5512529" cy="449648"/>
          </a:xfrm>
        </p:spPr>
        <p:txBody>
          <a:bodyPr/>
          <a:lstStyle/>
          <a:p>
            <a:r>
              <a:rPr lang="en-US" dirty="0"/>
              <a:t>Employing Big Data tools to inquire into Albania’s residential housing price trends; an application of Python and MS Excel’s Power toolset</a:t>
            </a:r>
          </a:p>
        </p:txBody>
      </p:sp>
      <p:sp>
        <p:nvSpPr>
          <p:cNvPr id="7" name="Slide Number Placeholder 6">
            <a:extLst>
              <a:ext uri="{FF2B5EF4-FFF2-40B4-BE49-F238E27FC236}">
                <a16:creationId xmlns:a16="http://schemas.microsoft.com/office/drawing/2014/main" id="{B7B88542-755D-4975-9EB9-C1EABEEB310A}"/>
              </a:ext>
            </a:extLst>
          </p:cNvPr>
          <p:cNvSpPr>
            <a:spLocks noGrp="1"/>
          </p:cNvSpPr>
          <p:nvPr>
            <p:ph type="sldNum" sz="quarter" idx="12"/>
          </p:nvPr>
        </p:nvSpPr>
        <p:spPr>
          <a:xfrm>
            <a:off x="11541977" y="6207811"/>
            <a:ext cx="545911" cy="580029"/>
          </a:xfrm>
        </p:spPr>
        <p:txBody>
          <a:bodyPr/>
          <a:lstStyle/>
          <a:p>
            <a:fld id="{9D4AEF59-F28E-467C-9EA3-92D1CFAD475A}" type="slidenum">
              <a:rPr lang="en-US" smtClean="0"/>
              <a:t>2</a:t>
            </a:fld>
            <a:endParaRPr lang="en-US" dirty="0"/>
          </a:p>
        </p:txBody>
      </p:sp>
    </p:spTree>
    <p:extLst>
      <p:ext uri="{BB962C8B-B14F-4D97-AF65-F5344CB8AC3E}">
        <p14:creationId xmlns:p14="http://schemas.microsoft.com/office/powerpoint/2010/main" val="1752862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EFC19A0-6F50-4FB8-A6E2-B352EC5F3CD2}"/>
              </a:ext>
            </a:extLst>
          </p:cNvPr>
          <p:cNvPicPr>
            <a:picLocks noChangeAspect="1"/>
          </p:cNvPicPr>
          <p:nvPr/>
        </p:nvPicPr>
        <p:blipFill>
          <a:blip r:embed="rId2">
            <a:alphaModFix amt="32000"/>
            <a:extLst>
              <a:ext uri="{28A0092B-C50C-407E-A947-70E740481C1C}">
                <a14:useLocalDpi xmlns:a14="http://schemas.microsoft.com/office/drawing/2010/main" val="0"/>
              </a:ext>
            </a:extLst>
          </a:blip>
          <a:stretch>
            <a:fillRect/>
          </a:stretch>
        </p:blipFill>
        <p:spPr>
          <a:xfrm>
            <a:off x="10560431" y="196438"/>
            <a:ext cx="1358588" cy="957805"/>
          </a:xfrm>
          <a:prstGeom prst="rect">
            <a:avLst/>
          </a:prstGeom>
        </p:spPr>
      </p:pic>
      <p:pic>
        <p:nvPicPr>
          <p:cNvPr id="4" name="Picture 3">
            <a:extLst>
              <a:ext uri="{FF2B5EF4-FFF2-40B4-BE49-F238E27FC236}">
                <a16:creationId xmlns:a16="http://schemas.microsoft.com/office/drawing/2014/main" id="{3CBC7C58-C3D7-42B5-AB38-DD3655DC6774}"/>
              </a:ext>
            </a:extLst>
          </p:cNvPr>
          <p:cNvPicPr>
            <a:picLocks noChangeAspect="1"/>
          </p:cNvPicPr>
          <p:nvPr/>
        </p:nvPicPr>
        <p:blipFill>
          <a:blip r:embed="rId2">
            <a:alphaModFix amt="4000"/>
            <a:extLst>
              <a:ext uri="{28A0092B-C50C-407E-A947-70E740481C1C}">
                <a14:useLocalDpi xmlns:a14="http://schemas.microsoft.com/office/drawing/2010/main" val="0"/>
              </a:ext>
            </a:extLst>
          </a:blip>
          <a:stretch>
            <a:fillRect/>
          </a:stretch>
        </p:blipFill>
        <p:spPr>
          <a:xfrm>
            <a:off x="1252777" y="256811"/>
            <a:ext cx="9744502" cy="6869874"/>
          </a:xfrm>
          <a:prstGeom prst="rect">
            <a:avLst/>
          </a:prstGeom>
          <a:effectLst>
            <a:glow rad="1206500">
              <a:schemeClr val="bg1"/>
            </a:glow>
          </a:effectLst>
        </p:spPr>
      </p:pic>
      <p:sp>
        <p:nvSpPr>
          <p:cNvPr id="6" name="Footer Placeholder 5">
            <a:extLst>
              <a:ext uri="{FF2B5EF4-FFF2-40B4-BE49-F238E27FC236}">
                <a16:creationId xmlns:a16="http://schemas.microsoft.com/office/drawing/2014/main" id="{9DB8EE72-CBCA-43A9-92E5-C98258558910}"/>
              </a:ext>
            </a:extLst>
          </p:cNvPr>
          <p:cNvSpPr>
            <a:spLocks noGrp="1"/>
          </p:cNvSpPr>
          <p:nvPr>
            <p:ph type="ftr" sz="quarter" idx="11"/>
          </p:nvPr>
        </p:nvSpPr>
        <p:spPr>
          <a:xfrm rot="5400000">
            <a:off x="9058669" y="3384881"/>
            <a:ext cx="5512529" cy="449648"/>
          </a:xfrm>
        </p:spPr>
        <p:txBody>
          <a:bodyPr/>
          <a:lstStyle/>
          <a:p>
            <a:r>
              <a:rPr lang="en-US" dirty="0"/>
              <a:t>Employing Big Data tools to inquire into Albania’s residential housing price trends; an application of Python and MS Excel’s Power toolset</a:t>
            </a:r>
          </a:p>
        </p:txBody>
      </p:sp>
      <p:sp>
        <p:nvSpPr>
          <p:cNvPr id="7" name="Slide Number Placeholder 6">
            <a:extLst>
              <a:ext uri="{FF2B5EF4-FFF2-40B4-BE49-F238E27FC236}">
                <a16:creationId xmlns:a16="http://schemas.microsoft.com/office/drawing/2014/main" id="{B7B88542-755D-4975-9EB9-C1EABEEB310A}"/>
              </a:ext>
            </a:extLst>
          </p:cNvPr>
          <p:cNvSpPr>
            <a:spLocks noGrp="1"/>
          </p:cNvSpPr>
          <p:nvPr>
            <p:ph type="sldNum" sz="quarter" idx="12"/>
          </p:nvPr>
        </p:nvSpPr>
        <p:spPr>
          <a:xfrm>
            <a:off x="11541977" y="6207811"/>
            <a:ext cx="545911" cy="580029"/>
          </a:xfrm>
        </p:spPr>
        <p:txBody>
          <a:bodyPr/>
          <a:lstStyle/>
          <a:p>
            <a:fld id="{9D4AEF59-F28E-467C-9EA3-92D1CFAD475A}" type="slidenum">
              <a:rPr lang="en-US" smtClean="0"/>
              <a:t>3</a:t>
            </a:fld>
            <a:endParaRPr lang="en-US" dirty="0"/>
          </a:p>
        </p:txBody>
      </p:sp>
      <p:sp>
        <p:nvSpPr>
          <p:cNvPr id="16" name="Title 1">
            <a:extLst>
              <a:ext uri="{FF2B5EF4-FFF2-40B4-BE49-F238E27FC236}">
                <a16:creationId xmlns:a16="http://schemas.microsoft.com/office/drawing/2014/main" id="{63768DDF-8375-4EA7-94B9-9D98031AC39F}"/>
              </a:ext>
            </a:extLst>
          </p:cNvPr>
          <p:cNvSpPr txBox="1">
            <a:spLocks/>
          </p:cNvSpPr>
          <p:nvPr/>
        </p:nvSpPr>
        <p:spPr>
          <a:xfrm>
            <a:off x="1050879" y="609601"/>
            <a:ext cx="9810604" cy="605015"/>
          </a:xfrm>
          <a:prstGeom prst="rect">
            <a:avLst/>
          </a:prstGeom>
        </p:spPr>
        <p:txBody>
          <a:bodyPr vert="horz" lIns="91440" tIns="45720" rIns="91440" bIns="45720" rtlCol="0" anchor="ctr">
            <a:normAutofit/>
          </a:bodyPr>
          <a:lstStyle>
            <a:lvl1pPr algn="l" defTabSz="914400" rtl="0" eaLnBrk="1" latinLnBrk="0" hangingPunct="1">
              <a:lnSpc>
                <a:spcPct val="110000"/>
              </a:lnSpc>
              <a:spcBef>
                <a:spcPct val="0"/>
              </a:spcBef>
              <a:buNone/>
              <a:defRPr sz="2800" kern="1200" cap="all" spc="600" baseline="0">
                <a:solidFill>
                  <a:schemeClr val="tx1">
                    <a:lumMod val="85000"/>
                    <a:lumOff val="15000"/>
                  </a:schemeClr>
                </a:solidFill>
                <a:latin typeface="+mj-lt"/>
                <a:ea typeface="Batang" panose="02030600000101010101" pitchFamily="18" charset="-127"/>
                <a:cs typeface="+mj-cs"/>
              </a:defRPr>
            </a:lvl1pPr>
          </a:lstStyle>
          <a:p>
            <a:r>
              <a:rPr lang="en-US" dirty="0"/>
              <a:t>Data assessment</a:t>
            </a:r>
          </a:p>
        </p:txBody>
      </p:sp>
      <p:pic>
        <p:nvPicPr>
          <p:cNvPr id="13" name="Picture 12">
            <a:extLst>
              <a:ext uri="{FF2B5EF4-FFF2-40B4-BE49-F238E27FC236}">
                <a16:creationId xmlns:a16="http://schemas.microsoft.com/office/drawing/2014/main" id="{9DEE2296-8C4E-42D0-B681-08AB4C7478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361" y="1302284"/>
            <a:ext cx="9514698" cy="5090981"/>
          </a:xfrm>
          <a:prstGeom prst="rect">
            <a:avLst/>
          </a:prstGeom>
        </p:spPr>
      </p:pic>
    </p:spTree>
    <p:extLst>
      <p:ext uri="{BB962C8B-B14F-4D97-AF65-F5344CB8AC3E}">
        <p14:creationId xmlns:p14="http://schemas.microsoft.com/office/powerpoint/2010/main" val="6136237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EFC19A0-6F50-4FB8-A6E2-B352EC5F3CD2}"/>
              </a:ext>
            </a:extLst>
          </p:cNvPr>
          <p:cNvPicPr>
            <a:picLocks noChangeAspect="1"/>
          </p:cNvPicPr>
          <p:nvPr/>
        </p:nvPicPr>
        <p:blipFill>
          <a:blip r:embed="rId2">
            <a:alphaModFix amt="32000"/>
            <a:extLst>
              <a:ext uri="{28A0092B-C50C-407E-A947-70E740481C1C}">
                <a14:useLocalDpi xmlns:a14="http://schemas.microsoft.com/office/drawing/2010/main" val="0"/>
              </a:ext>
            </a:extLst>
          </a:blip>
          <a:stretch>
            <a:fillRect/>
          </a:stretch>
        </p:blipFill>
        <p:spPr>
          <a:xfrm>
            <a:off x="10560431" y="196438"/>
            <a:ext cx="1358588" cy="957805"/>
          </a:xfrm>
          <a:prstGeom prst="rect">
            <a:avLst/>
          </a:prstGeom>
        </p:spPr>
      </p:pic>
      <p:pic>
        <p:nvPicPr>
          <p:cNvPr id="4" name="Picture 3">
            <a:extLst>
              <a:ext uri="{FF2B5EF4-FFF2-40B4-BE49-F238E27FC236}">
                <a16:creationId xmlns:a16="http://schemas.microsoft.com/office/drawing/2014/main" id="{3CBC7C58-C3D7-42B5-AB38-DD3655DC6774}"/>
              </a:ext>
            </a:extLst>
          </p:cNvPr>
          <p:cNvPicPr>
            <a:picLocks noChangeAspect="1"/>
          </p:cNvPicPr>
          <p:nvPr/>
        </p:nvPicPr>
        <p:blipFill>
          <a:blip r:embed="rId2">
            <a:alphaModFix amt="4000"/>
            <a:extLst>
              <a:ext uri="{28A0092B-C50C-407E-A947-70E740481C1C}">
                <a14:useLocalDpi xmlns:a14="http://schemas.microsoft.com/office/drawing/2010/main" val="0"/>
              </a:ext>
            </a:extLst>
          </a:blip>
          <a:stretch>
            <a:fillRect/>
          </a:stretch>
        </p:blipFill>
        <p:spPr>
          <a:xfrm>
            <a:off x="1252777" y="256811"/>
            <a:ext cx="9744502" cy="6869874"/>
          </a:xfrm>
          <a:prstGeom prst="rect">
            <a:avLst/>
          </a:prstGeom>
          <a:effectLst>
            <a:glow rad="1206500">
              <a:schemeClr val="bg1"/>
            </a:glow>
          </a:effectLst>
        </p:spPr>
      </p:pic>
      <p:sp>
        <p:nvSpPr>
          <p:cNvPr id="6" name="Footer Placeholder 5">
            <a:extLst>
              <a:ext uri="{FF2B5EF4-FFF2-40B4-BE49-F238E27FC236}">
                <a16:creationId xmlns:a16="http://schemas.microsoft.com/office/drawing/2014/main" id="{9DB8EE72-CBCA-43A9-92E5-C98258558910}"/>
              </a:ext>
            </a:extLst>
          </p:cNvPr>
          <p:cNvSpPr>
            <a:spLocks noGrp="1"/>
          </p:cNvSpPr>
          <p:nvPr>
            <p:ph type="ftr" sz="quarter" idx="11"/>
          </p:nvPr>
        </p:nvSpPr>
        <p:spPr>
          <a:xfrm rot="5400000">
            <a:off x="9058669" y="3384881"/>
            <a:ext cx="5512529" cy="449648"/>
          </a:xfrm>
        </p:spPr>
        <p:txBody>
          <a:bodyPr/>
          <a:lstStyle/>
          <a:p>
            <a:r>
              <a:rPr lang="en-US" dirty="0"/>
              <a:t>Employing Big Data tools to inquire into Albania’s residential housing price trends; an application of Python and MS Excel’s Power toolset</a:t>
            </a:r>
          </a:p>
        </p:txBody>
      </p:sp>
      <p:sp>
        <p:nvSpPr>
          <p:cNvPr id="7" name="Slide Number Placeholder 6">
            <a:extLst>
              <a:ext uri="{FF2B5EF4-FFF2-40B4-BE49-F238E27FC236}">
                <a16:creationId xmlns:a16="http://schemas.microsoft.com/office/drawing/2014/main" id="{B7B88542-755D-4975-9EB9-C1EABEEB310A}"/>
              </a:ext>
            </a:extLst>
          </p:cNvPr>
          <p:cNvSpPr>
            <a:spLocks noGrp="1"/>
          </p:cNvSpPr>
          <p:nvPr>
            <p:ph type="sldNum" sz="quarter" idx="12"/>
          </p:nvPr>
        </p:nvSpPr>
        <p:spPr>
          <a:xfrm>
            <a:off x="11541977" y="6207811"/>
            <a:ext cx="545911" cy="580029"/>
          </a:xfrm>
        </p:spPr>
        <p:txBody>
          <a:bodyPr/>
          <a:lstStyle/>
          <a:p>
            <a:fld id="{9D4AEF59-F28E-467C-9EA3-92D1CFAD475A}" type="slidenum">
              <a:rPr lang="en-US" smtClean="0"/>
              <a:t>4</a:t>
            </a:fld>
            <a:endParaRPr lang="en-US" dirty="0"/>
          </a:p>
        </p:txBody>
      </p:sp>
      <p:pic>
        <p:nvPicPr>
          <p:cNvPr id="9" name="Picture 8">
            <a:extLst>
              <a:ext uri="{FF2B5EF4-FFF2-40B4-BE49-F238E27FC236}">
                <a16:creationId xmlns:a16="http://schemas.microsoft.com/office/drawing/2014/main" id="{0949189E-4043-49AF-8B4C-1551B730AE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5856" y="4210175"/>
            <a:ext cx="5317871" cy="2579290"/>
          </a:xfrm>
          <a:prstGeom prst="rect">
            <a:avLst/>
          </a:prstGeom>
        </p:spPr>
      </p:pic>
      <p:pic>
        <p:nvPicPr>
          <p:cNvPr id="8" name="Picture 7">
            <a:extLst>
              <a:ext uri="{FF2B5EF4-FFF2-40B4-BE49-F238E27FC236}">
                <a16:creationId xmlns:a16="http://schemas.microsoft.com/office/drawing/2014/main" id="{2530AFE4-2771-4400-A496-DF1FB6667E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51163" y="1130298"/>
            <a:ext cx="5317871" cy="3194434"/>
          </a:xfrm>
          <a:prstGeom prst="rect">
            <a:avLst/>
          </a:prstGeom>
        </p:spPr>
      </p:pic>
      <p:sp>
        <p:nvSpPr>
          <p:cNvPr id="10" name="Title 1">
            <a:extLst>
              <a:ext uri="{FF2B5EF4-FFF2-40B4-BE49-F238E27FC236}">
                <a16:creationId xmlns:a16="http://schemas.microsoft.com/office/drawing/2014/main" id="{BBEB58B6-1CAD-4645-A90B-BF37B570BAD6}"/>
              </a:ext>
            </a:extLst>
          </p:cNvPr>
          <p:cNvSpPr txBox="1">
            <a:spLocks/>
          </p:cNvSpPr>
          <p:nvPr/>
        </p:nvSpPr>
        <p:spPr>
          <a:xfrm>
            <a:off x="1050879" y="609601"/>
            <a:ext cx="9810604" cy="605015"/>
          </a:xfrm>
          <a:prstGeom prst="rect">
            <a:avLst/>
          </a:prstGeom>
        </p:spPr>
        <p:txBody>
          <a:bodyPr vert="horz" lIns="91440" tIns="45720" rIns="91440" bIns="45720" rtlCol="0" anchor="ctr">
            <a:normAutofit/>
          </a:bodyPr>
          <a:lstStyle>
            <a:lvl1pPr algn="l" defTabSz="914400" rtl="0" eaLnBrk="1" latinLnBrk="0" hangingPunct="1">
              <a:lnSpc>
                <a:spcPct val="110000"/>
              </a:lnSpc>
              <a:spcBef>
                <a:spcPct val="0"/>
              </a:spcBef>
              <a:buNone/>
              <a:defRPr sz="2800" kern="1200" cap="all" spc="600" baseline="0">
                <a:solidFill>
                  <a:schemeClr val="tx1">
                    <a:lumMod val="85000"/>
                    <a:lumOff val="15000"/>
                  </a:schemeClr>
                </a:solidFill>
                <a:latin typeface="+mj-lt"/>
                <a:ea typeface="Batang" panose="02030600000101010101" pitchFamily="18" charset="-127"/>
                <a:cs typeface="+mj-cs"/>
              </a:defRPr>
            </a:lvl1pPr>
          </a:lstStyle>
          <a:p>
            <a:r>
              <a:rPr lang="en-US" dirty="0"/>
              <a:t>Methodological framework</a:t>
            </a:r>
          </a:p>
        </p:txBody>
      </p:sp>
      <p:sp>
        <p:nvSpPr>
          <p:cNvPr id="12" name="Content Placeholder 2">
            <a:extLst>
              <a:ext uri="{FF2B5EF4-FFF2-40B4-BE49-F238E27FC236}">
                <a16:creationId xmlns:a16="http://schemas.microsoft.com/office/drawing/2014/main" id="{0C8D93F8-6A57-417E-BCEE-2C5AECAACEEC}"/>
              </a:ext>
            </a:extLst>
          </p:cNvPr>
          <p:cNvSpPr txBox="1">
            <a:spLocks/>
          </p:cNvSpPr>
          <p:nvPr/>
        </p:nvSpPr>
        <p:spPr>
          <a:xfrm>
            <a:off x="1050878" y="1274988"/>
            <a:ext cx="4789090" cy="532620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100000"/>
              </a:lnSpc>
              <a:spcBef>
                <a:spcPts val="1000"/>
              </a:spcBef>
              <a:buSzPct val="80000"/>
              <a:buFont typeface="Arial" panose="020B0604020202020204" pitchFamily="34" charset="0"/>
              <a:buChar char="•"/>
              <a:defRPr sz="2000" kern="1200" spc="50" baseline="0">
                <a:solidFill>
                  <a:schemeClr val="tx1">
                    <a:lumMod val="85000"/>
                    <a:lumOff val="15000"/>
                  </a:schemeClr>
                </a:solidFill>
                <a:latin typeface="+mn-lt"/>
                <a:ea typeface="Batang" panose="02030600000101010101" pitchFamily="18" charset="-127"/>
                <a:cs typeface="+mn-cs"/>
              </a:defRPr>
            </a:lvl1pPr>
            <a:lvl2pPr marL="274320" indent="0" algn="l" defTabSz="914400" rtl="0" eaLnBrk="1" latinLnBrk="0" hangingPunct="1">
              <a:lnSpc>
                <a:spcPct val="100000"/>
              </a:lnSpc>
              <a:spcBef>
                <a:spcPts val="500"/>
              </a:spcBef>
              <a:buFontTx/>
              <a:buNone/>
              <a:defRPr sz="1800" kern="1200" spc="50" baseline="0">
                <a:solidFill>
                  <a:schemeClr val="tx1">
                    <a:lumMod val="85000"/>
                    <a:lumOff val="15000"/>
                  </a:schemeClr>
                </a:solidFill>
                <a:latin typeface="+mn-lt"/>
                <a:ea typeface="Batang" panose="02030600000101010101" pitchFamily="18" charset="-127"/>
                <a:cs typeface="+mn-cs"/>
              </a:defRPr>
            </a:lvl2pPr>
            <a:lvl3pPr marL="605790" indent="-285750" algn="l" defTabSz="914400" rtl="0" eaLnBrk="1" latinLnBrk="0" hangingPunct="1">
              <a:lnSpc>
                <a:spcPct val="100000"/>
              </a:lnSpc>
              <a:spcBef>
                <a:spcPts val="500"/>
              </a:spcBef>
              <a:buSzPct val="80000"/>
              <a:buFont typeface="Arial" panose="020B0604020202020204" pitchFamily="34" charset="0"/>
              <a:buChar char="•"/>
              <a:defRPr sz="1600" kern="1200" spc="50" baseline="0">
                <a:solidFill>
                  <a:schemeClr val="tx1">
                    <a:lumMod val="85000"/>
                    <a:lumOff val="15000"/>
                  </a:schemeClr>
                </a:solidFill>
                <a:latin typeface="+mn-lt"/>
                <a:ea typeface="Batang" panose="02030600000101010101" pitchFamily="18" charset="-127"/>
                <a:cs typeface="+mn-cs"/>
              </a:defRPr>
            </a:lvl3pPr>
            <a:lvl4pPr marL="630936" indent="0" algn="l" defTabSz="914400" rtl="0" eaLnBrk="1" latinLnBrk="0" hangingPunct="1">
              <a:lnSpc>
                <a:spcPct val="100000"/>
              </a:lnSpc>
              <a:spcBef>
                <a:spcPts val="500"/>
              </a:spcBef>
              <a:buFontTx/>
              <a:buNone/>
              <a:defRPr sz="1400" kern="1200" spc="50" baseline="0">
                <a:solidFill>
                  <a:schemeClr val="tx1">
                    <a:lumMod val="85000"/>
                    <a:lumOff val="15000"/>
                  </a:schemeClr>
                </a:solidFill>
                <a:latin typeface="+mn-lt"/>
                <a:ea typeface="Batang" panose="02030600000101010101" pitchFamily="18" charset="-127"/>
                <a:cs typeface="+mn-cs"/>
              </a:defRPr>
            </a:lvl4pPr>
            <a:lvl5pPr marL="822960" indent="-228600" algn="l" defTabSz="914400" rtl="0" eaLnBrk="1" latinLnBrk="0" hangingPunct="1">
              <a:lnSpc>
                <a:spcPct val="100000"/>
              </a:lnSpc>
              <a:spcBef>
                <a:spcPts val="500"/>
              </a:spcBef>
              <a:buSzPct val="80000"/>
              <a:buFont typeface="Arial" panose="020B0604020202020204" pitchFamily="34" charset="0"/>
              <a:buChar char="•"/>
              <a:defRPr sz="1400" kern="1200" spc="50" baseline="0">
                <a:solidFill>
                  <a:schemeClr val="tx1">
                    <a:lumMod val="85000"/>
                    <a:lumOff val="15000"/>
                  </a:schemeClr>
                </a:solidFill>
                <a:latin typeface="+mn-lt"/>
                <a:ea typeface="Batang" panose="02030600000101010101" pitchFamily="18" charset="-127"/>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1775" indent="-231775">
              <a:buFont typeface="+mj-lt"/>
              <a:buAutoNum type="arabicPeriod"/>
            </a:pPr>
            <a:r>
              <a:rPr lang="en-US" dirty="0">
                <a:latin typeface="Bahnschrift Light Condensed" panose="020B0502040204020203" pitchFamily="34" charset="0"/>
              </a:rPr>
              <a:t>Tools used for the electronic data gathering procedure: [</a:t>
            </a:r>
            <a:r>
              <a:rPr lang="en-US" dirty="0" err="1">
                <a:latin typeface="Bahnschrift Light Condensed" panose="020B0502040204020203" pitchFamily="34" charset="0"/>
              </a:rPr>
              <a:t>i</a:t>
            </a:r>
            <a:r>
              <a:rPr lang="en-US" dirty="0">
                <a:latin typeface="Bahnschrift Light Condensed" panose="020B0502040204020203" pitchFamily="34" charset="0"/>
              </a:rPr>
              <a:t>] Python framework; [ii] </a:t>
            </a:r>
            <a:r>
              <a:rPr lang="en-US" dirty="0" err="1">
                <a:latin typeface="Bahnschrift Light Condensed" panose="020B0502040204020203" pitchFamily="34" charset="0"/>
              </a:rPr>
              <a:t>Scrapy</a:t>
            </a:r>
            <a:r>
              <a:rPr lang="en-US" dirty="0">
                <a:latin typeface="Bahnschrift Light Condensed" panose="020B0502040204020203" pitchFamily="34" charset="0"/>
              </a:rPr>
              <a:t> (a sub-component of the framework);</a:t>
            </a:r>
          </a:p>
          <a:p>
            <a:pPr marL="560070" lvl="1" indent="-285750">
              <a:buFont typeface="Arial" panose="020B0604020202020204" pitchFamily="34" charset="0"/>
              <a:buChar char="•"/>
            </a:pPr>
            <a:r>
              <a:rPr lang="en-US" sz="2000" dirty="0">
                <a:latin typeface="Bahnschrift Light Condensed" panose="020B0502040204020203" pitchFamily="34" charset="0"/>
              </a:rPr>
              <a:t>Raw data is assembled &amp; kept in a .json file;</a:t>
            </a:r>
          </a:p>
          <a:p>
            <a:pPr marL="231775" indent="-231775">
              <a:buFont typeface="+mj-lt"/>
              <a:buAutoNum type="arabicPeriod"/>
            </a:pPr>
            <a:r>
              <a:rPr lang="en-US" dirty="0">
                <a:latin typeface="Bahnschrift Light Condensed" panose="020B0502040204020203" pitchFamily="34" charset="0"/>
              </a:rPr>
              <a:t>Tools used for cleaning, organizing, tabular ordering, outlier and missing values removing: [</a:t>
            </a:r>
            <a:r>
              <a:rPr lang="en-US" dirty="0" err="1">
                <a:latin typeface="Bahnschrift Light Condensed" panose="020B0502040204020203" pitchFamily="34" charset="0"/>
              </a:rPr>
              <a:t>i</a:t>
            </a:r>
            <a:r>
              <a:rPr lang="en-US" dirty="0">
                <a:latin typeface="Bahnschrift Light Condensed" panose="020B0502040204020203" pitchFamily="34" charset="0"/>
              </a:rPr>
              <a:t>] formulas of the Excel framework; [ii] Power Query and [iii] Power Pivot (sub-components of the framework);</a:t>
            </a:r>
          </a:p>
          <a:p>
            <a:pPr marL="560070" lvl="1" indent="-285750">
              <a:buFont typeface="Arial" panose="020B0604020202020204" pitchFamily="34" charset="0"/>
              <a:buChar char="•"/>
            </a:pPr>
            <a:r>
              <a:rPr lang="en-US" sz="2000" dirty="0">
                <a:latin typeface="Bahnschrift Light Condensed" panose="020B0502040204020203" pitchFamily="34" charset="0"/>
              </a:rPr>
              <a:t>Filtered sets, visual reports and charts, for the selected time frequency are obtained;</a:t>
            </a:r>
          </a:p>
          <a:p>
            <a:pPr marL="231775" indent="-231775">
              <a:buFont typeface="+mj-lt"/>
              <a:buAutoNum type="arabicPeriod"/>
            </a:pPr>
            <a:r>
              <a:rPr lang="en-US" dirty="0">
                <a:latin typeface="Bahnschrift Light Condensed" panose="020B0502040204020203" pitchFamily="34" charset="0"/>
              </a:rPr>
              <a:t>Tools used for microdata regression fitting: </a:t>
            </a:r>
            <a:r>
              <a:rPr lang="en-US" dirty="0" err="1">
                <a:latin typeface="Bahnschrift Light Condensed" panose="020B0502040204020203" pitchFamily="34" charset="0"/>
              </a:rPr>
              <a:t>Eviews</a:t>
            </a:r>
            <a:r>
              <a:rPr lang="en-US" dirty="0">
                <a:latin typeface="Bahnschrift Light Condensed" panose="020B0502040204020203" pitchFamily="34" charset="0"/>
              </a:rPr>
              <a:t>;</a:t>
            </a:r>
          </a:p>
          <a:p>
            <a:pPr marL="560070" lvl="1" indent="-285750">
              <a:buFont typeface="Arial" panose="020B0604020202020204" pitchFamily="34" charset="0"/>
              <a:buChar char="•"/>
            </a:pPr>
            <a:r>
              <a:rPr lang="en-US" sz="2000" dirty="0">
                <a:latin typeface="Bahnschrift Light Condensed" panose="020B0502040204020203" pitchFamily="34" charset="0"/>
              </a:rPr>
              <a:t>Tabulated data variables are fitted into an OLS regression to obtain date dummy coefficients and estimate the index.</a:t>
            </a:r>
          </a:p>
          <a:p>
            <a:endParaRPr lang="en-US" dirty="0"/>
          </a:p>
        </p:txBody>
      </p:sp>
    </p:spTree>
    <p:extLst>
      <p:ext uri="{BB962C8B-B14F-4D97-AF65-F5344CB8AC3E}">
        <p14:creationId xmlns:p14="http://schemas.microsoft.com/office/powerpoint/2010/main" val="4291037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EFC19A0-6F50-4FB8-A6E2-B352EC5F3CD2}"/>
              </a:ext>
            </a:extLst>
          </p:cNvPr>
          <p:cNvPicPr>
            <a:picLocks noChangeAspect="1"/>
          </p:cNvPicPr>
          <p:nvPr/>
        </p:nvPicPr>
        <p:blipFill>
          <a:blip r:embed="rId2">
            <a:alphaModFix amt="32000"/>
            <a:extLst>
              <a:ext uri="{28A0092B-C50C-407E-A947-70E740481C1C}">
                <a14:useLocalDpi xmlns:a14="http://schemas.microsoft.com/office/drawing/2010/main" val="0"/>
              </a:ext>
            </a:extLst>
          </a:blip>
          <a:stretch>
            <a:fillRect/>
          </a:stretch>
        </p:blipFill>
        <p:spPr>
          <a:xfrm>
            <a:off x="10560431" y="196438"/>
            <a:ext cx="1358588" cy="957805"/>
          </a:xfrm>
          <a:prstGeom prst="rect">
            <a:avLst/>
          </a:prstGeom>
        </p:spPr>
      </p:pic>
      <p:pic>
        <p:nvPicPr>
          <p:cNvPr id="4" name="Picture 3">
            <a:extLst>
              <a:ext uri="{FF2B5EF4-FFF2-40B4-BE49-F238E27FC236}">
                <a16:creationId xmlns:a16="http://schemas.microsoft.com/office/drawing/2014/main" id="{3CBC7C58-C3D7-42B5-AB38-DD3655DC6774}"/>
              </a:ext>
            </a:extLst>
          </p:cNvPr>
          <p:cNvPicPr>
            <a:picLocks noChangeAspect="1"/>
          </p:cNvPicPr>
          <p:nvPr/>
        </p:nvPicPr>
        <p:blipFill>
          <a:blip r:embed="rId2">
            <a:alphaModFix amt="4000"/>
            <a:extLst>
              <a:ext uri="{28A0092B-C50C-407E-A947-70E740481C1C}">
                <a14:useLocalDpi xmlns:a14="http://schemas.microsoft.com/office/drawing/2010/main" val="0"/>
              </a:ext>
            </a:extLst>
          </a:blip>
          <a:stretch>
            <a:fillRect/>
          </a:stretch>
        </p:blipFill>
        <p:spPr>
          <a:xfrm>
            <a:off x="1252777" y="256811"/>
            <a:ext cx="9744502" cy="6869874"/>
          </a:xfrm>
          <a:prstGeom prst="rect">
            <a:avLst/>
          </a:prstGeom>
          <a:effectLst>
            <a:glow rad="1206500">
              <a:schemeClr val="bg1"/>
            </a:glow>
          </a:effectLst>
        </p:spPr>
      </p:pic>
      <p:sp>
        <p:nvSpPr>
          <p:cNvPr id="6" name="Footer Placeholder 5">
            <a:extLst>
              <a:ext uri="{FF2B5EF4-FFF2-40B4-BE49-F238E27FC236}">
                <a16:creationId xmlns:a16="http://schemas.microsoft.com/office/drawing/2014/main" id="{9DB8EE72-CBCA-43A9-92E5-C98258558910}"/>
              </a:ext>
            </a:extLst>
          </p:cNvPr>
          <p:cNvSpPr>
            <a:spLocks noGrp="1"/>
          </p:cNvSpPr>
          <p:nvPr>
            <p:ph type="ftr" sz="quarter" idx="11"/>
          </p:nvPr>
        </p:nvSpPr>
        <p:spPr>
          <a:xfrm rot="5400000">
            <a:off x="9058669" y="3384881"/>
            <a:ext cx="5512529" cy="449648"/>
          </a:xfrm>
        </p:spPr>
        <p:txBody>
          <a:bodyPr/>
          <a:lstStyle/>
          <a:p>
            <a:r>
              <a:rPr lang="en-US" dirty="0"/>
              <a:t>Employing Big Data tools to inquire into Albania’s residential housing price trends; an application of Python and MS Excel’s Power toolset</a:t>
            </a:r>
          </a:p>
        </p:txBody>
      </p:sp>
      <p:sp>
        <p:nvSpPr>
          <p:cNvPr id="7" name="Slide Number Placeholder 6">
            <a:extLst>
              <a:ext uri="{FF2B5EF4-FFF2-40B4-BE49-F238E27FC236}">
                <a16:creationId xmlns:a16="http://schemas.microsoft.com/office/drawing/2014/main" id="{B7B88542-755D-4975-9EB9-C1EABEEB310A}"/>
              </a:ext>
            </a:extLst>
          </p:cNvPr>
          <p:cNvSpPr>
            <a:spLocks noGrp="1"/>
          </p:cNvSpPr>
          <p:nvPr>
            <p:ph type="sldNum" sz="quarter" idx="12"/>
          </p:nvPr>
        </p:nvSpPr>
        <p:spPr>
          <a:xfrm>
            <a:off x="11541977" y="6207811"/>
            <a:ext cx="545911" cy="580029"/>
          </a:xfrm>
        </p:spPr>
        <p:txBody>
          <a:bodyPr/>
          <a:lstStyle/>
          <a:p>
            <a:fld id="{9D4AEF59-F28E-467C-9EA3-92D1CFAD475A}" type="slidenum">
              <a:rPr lang="en-US" smtClean="0"/>
              <a:t>5</a:t>
            </a:fld>
            <a:endParaRPr lang="en-US" dirty="0"/>
          </a:p>
        </p:txBody>
      </p:sp>
      <p:pic>
        <p:nvPicPr>
          <p:cNvPr id="9" name="Picture 8">
            <a:extLst>
              <a:ext uri="{FF2B5EF4-FFF2-40B4-BE49-F238E27FC236}">
                <a16:creationId xmlns:a16="http://schemas.microsoft.com/office/drawing/2014/main" id="{17340224-47F8-4153-A899-CFA930CAF6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1713" y="2158900"/>
            <a:ext cx="7803362" cy="4290797"/>
          </a:xfrm>
          <a:prstGeom prst="rect">
            <a:avLst/>
          </a:prstGeom>
        </p:spPr>
      </p:pic>
      <p:sp>
        <p:nvSpPr>
          <p:cNvPr id="11" name="Title 1">
            <a:extLst>
              <a:ext uri="{FF2B5EF4-FFF2-40B4-BE49-F238E27FC236}">
                <a16:creationId xmlns:a16="http://schemas.microsoft.com/office/drawing/2014/main" id="{72F1788B-46A3-42E6-BA93-8F2114FD05D8}"/>
              </a:ext>
            </a:extLst>
          </p:cNvPr>
          <p:cNvSpPr txBox="1">
            <a:spLocks/>
          </p:cNvSpPr>
          <p:nvPr/>
        </p:nvSpPr>
        <p:spPr>
          <a:xfrm>
            <a:off x="1050879" y="609601"/>
            <a:ext cx="9810604" cy="605015"/>
          </a:xfrm>
          <a:prstGeom prst="rect">
            <a:avLst/>
          </a:prstGeom>
        </p:spPr>
        <p:txBody>
          <a:bodyPr vert="horz" lIns="91440" tIns="45720" rIns="91440" bIns="45720" rtlCol="0" anchor="ctr">
            <a:normAutofit/>
          </a:bodyPr>
          <a:lstStyle>
            <a:lvl1pPr algn="l" defTabSz="914400" rtl="0" eaLnBrk="1" latinLnBrk="0" hangingPunct="1">
              <a:lnSpc>
                <a:spcPct val="110000"/>
              </a:lnSpc>
              <a:spcBef>
                <a:spcPct val="0"/>
              </a:spcBef>
              <a:buNone/>
              <a:defRPr sz="2800" kern="1200" cap="all" spc="600" baseline="0">
                <a:solidFill>
                  <a:schemeClr val="tx1">
                    <a:lumMod val="85000"/>
                    <a:lumOff val="15000"/>
                  </a:schemeClr>
                </a:solidFill>
                <a:latin typeface="+mj-lt"/>
                <a:ea typeface="Batang" panose="02030600000101010101" pitchFamily="18" charset="-127"/>
                <a:cs typeface="+mj-cs"/>
              </a:defRPr>
            </a:lvl1pPr>
          </a:lstStyle>
          <a:p>
            <a:r>
              <a:rPr lang="en-US" dirty="0"/>
              <a:t>Data Visual representation</a:t>
            </a:r>
          </a:p>
        </p:txBody>
      </p:sp>
      <p:sp>
        <p:nvSpPr>
          <p:cNvPr id="14" name="Content Placeholder 2">
            <a:extLst>
              <a:ext uri="{FF2B5EF4-FFF2-40B4-BE49-F238E27FC236}">
                <a16:creationId xmlns:a16="http://schemas.microsoft.com/office/drawing/2014/main" id="{C2D73BCF-51C0-4274-A903-8E7FEFB20F6A}"/>
              </a:ext>
            </a:extLst>
          </p:cNvPr>
          <p:cNvSpPr txBox="1">
            <a:spLocks/>
          </p:cNvSpPr>
          <p:nvPr/>
        </p:nvSpPr>
        <p:spPr>
          <a:xfrm>
            <a:off x="1050879" y="1274989"/>
            <a:ext cx="9810604" cy="155009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SzPct val="80000"/>
              <a:buFont typeface="Arial" panose="020B0604020202020204" pitchFamily="34" charset="0"/>
              <a:buChar char="•"/>
              <a:defRPr sz="2000" kern="1200" spc="50" baseline="0">
                <a:solidFill>
                  <a:schemeClr val="tx1">
                    <a:lumMod val="85000"/>
                    <a:lumOff val="15000"/>
                  </a:schemeClr>
                </a:solidFill>
                <a:latin typeface="+mn-lt"/>
                <a:ea typeface="Batang" panose="02030600000101010101" pitchFamily="18" charset="-127"/>
                <a:cs typeface="+mn-cs"/>
              </a:defRPr>
            </a:lvl1pPr>
            <a:lvl2pPr marL="274320" indent="0" algn="l" defTabSz="914400" rtl="0" eaLnBrk="1" latinLnBrk="0" hangingPunct="1">
              <a:lnSpc>
                <a:spcPct val="100000"/>
              </a:lnSpc>
              <a:spcBef>
                <a:spcPts val="500"/>
              </a:spcBef>
              <a:buFontTx/>
              <a:buNone/>
              <a:defRPr sz="1800" kern="1200" spc="50" baseline="0">
                <a:solidFill>
                  <a:schemeClr val="tx1">
                    <a:lumMod val="85000"/>
                    <a:lumOff val="15000"/>
                  </a:schemeClr>
                </a:solidFill>
                <a:latin typeface="+mn-lt"/>
                <a:ea typeface="Batang" panose="02030600000101010101" pitchFamily="18" charset="-127"/>
                <a:cs typeface="+mn-cs"/>
              </a:defRPr>
            </a:lvl2pPr>
            <a:lvl3pPr marL="605790" indent="-285750" algn="l" defTabSz="914400" rtl="0" eaLnBrk="1" latinLnBrk="0" hangingPunct="1">
              <a:lnSpc>
                <a:spcPct val="100000"/>
              </a:lnSpc>
              <a:spcBef>
                <a:spcPts val="500"/>
              </a:spcBef>
              <a:buSzPct val="80000"/>
              <a:buFont typeface="Arial" panose="020B0604020202020204" pitchFamily="34" charset="0"/>
              <a:buChar char="•"/>
              <a:defRPr sz="1600" kern="1200" spc="50" baseline="0">
                <a:solidFill>
                  <a:schemeClr val="tx1">
                    <a:lumMod val="85000"/>
                    <a:lumOff val="15000"/>
                  </a:schemeClr>
                </a:solidFill>
                <a:latin typeface="+mn-lt"/>
                <a:ea typeface="Batang" panose="02030600000101010101" pitchFamily="18" charset="-127"/>
                <a:cs typeface="+mn-cs"/>
              </a:defRPr>
            </a:lvl3pPr>
            <a:lvl4pPr marL="630936" indent="0" algn="l" defTabSz="914400" rtl="0" eaLnBrk="1" latinLnBrk="0" hangingPunct="1">
              <a:lnSpc>
                <a:spcPct val="100000"/>
              </a:lnSpc>
              <a:spcBef>
                <a:spcPts val="500"/>
              </a:spcBef>
              <a:buFontTx/>
              <a:buNone/>
              <a:defRPr sz="1400" kern="1200" spc="50" baseline="0">
                <a:solidFill>
                  <a:schemeClr val="tx1">
                    <a:lumMod val="85000"/>
                    <a:lumOff val="15000"/>
                  </a:schemeClr>
                </a:solidFill>
                <a:latin typeface="+mn-lt"/>
                <a:ea typeface="Batang" panose="02030600000101010101" pitchFamily="18" charset="-127"/>
                <a:cs typeface="+mn-cs"/>
              </a:defRPr>
            </a:lvl4pPr>
            <a:lvl5pPr marL="822960" indent="-228600" algn="l" defTabSz="914400" rtl="0" eaLnBrk="1" latinLnBrk="0" hangingPunct="1">
              <a:lnSpc>
                <a:spcPct val="100000"/>
              </a:lnSpc>
              <a:spcBef>
                <a:spcPts val="500"/>
              </a:spcBef>
              <a:buSzPct val="80000"/>
              <a:buFont typeface="Arial" panose="020B0604020202020204" pitchFamily="34" charset="0"/>
              <a:buChar char="•"/>
              <a:defRPr sz="1400" kern="1200" spc="50" baseline="0">
                <a:solidFill>
                  <a:schemeClr val="tx1">
                    <a:lumMod val="85000"/>
                    <a:lumOff val="15000"/>
                  </a:schemeClr>
                </a:solidFill>
                <a:latin typeface="+mn-lt"/>
                <a:ea typeface="Batang" panose="02030600000101010101" pitchFamily="18" charset="-127"/>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Courier New" panose="02070309020205020404" pitchFamily="49" charset="0"/>
              <a:buChar char="o"/>
            </a:pPr>
            <a:r>
              <a:rPr lang="en-US" dirty="0">
                <a:latin typeface="Bahnschrift Light Condensed" panose="020B0502040204020203" pitchFamily="34" charset="0"/>
              </a:rPr>
              <a:t>Data points in this graph: calculated monthly averages of residential housing listed prices.</a:t>
            </a:r>
          </a:p>
          <a:p>
            <a:pPr>
              <a:buFont typeface="Courier New" panose="02070309020205020404" pitchFamily="49" charset="0"/>
              <a:buChar char="o"/>
            </a:pPr>
            <a:r>
              <a:rPr lang="en-US" dirty="0">
                <a:latin typeface="Bahnschrift Light Condensed" panose="020B0502040204020203" pitchFamily="34" charset="0"/>
              </a:rPr>
              <a:t>Fitted trends for the 3 categories visualize relevant price growth dynamics, over the analyzed 5-year period.</a:t>
            </a:r>
          </a:p>
        </p:txBody>
      </p:sp>
      <p:sp>
        <p:nvSpPr>
          <p:cNvPr id="10" name="Content Placeholder 2">
            <a:extLst>
              <a:ext uri="{FF2B5EF4-FFF2-40B4-BE49-F238E27FC236}">
                <a16:creationId xmlns:a16="http://schemas.microsoft.com/office/drawing/2014/main" id="{3E746F49-6033-4EA0-BA65-1AD81E652EB6}"/>
              </a:ext>
            </a:extLst>
          </p:cNvPr>
          <p:cNvSpPr txBox="1">
            <a:spLocks/>
          </p:cNvSpPr>
          <p:nvPr/>
        </p:nvSpPr>
        <p:spPr>
          <a:xfrm>
            <a:off x="1050879" y="2533973"/>
            <a:ext cx="2031307" cy="4136210"/>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SzPct val="80000"/>
              <a:buFont typeface="Arial" panose="020B0604020202020204" pitchFamily="34" charset="0"/>
              <a:buChar char="•"/>
              <a:defRPr sz="2000" kern="1200" spc="50" baseline="0">
                <a:solidFill>
                  <a:schemeClr val="tx1">
                    <a:lumMod val="85000"/>
                    <a:lumOff val="15000"/>
                  </a:schemeClr>
                </a:solidFill>
                <a:latin typeface="+mn-lt"/>
                <a:ea typeface="Batang" panose="02030600000101010101" pitchFamily="18" charset="-127"/>
                <a:cs typeface="+mn-cs"/>
              </a:defRPr>
            </a:lvl1pPr>
            <a:lvl2pPr marL="274320" indent="0" algn="l" defTabSz="914400" rtl="0" eaLnBrk="1" latinLnBrk="0" hangingPunct="1">
              <a:lnSpc>
                <a:spcPct val="100000"/>
              </a:lnSpc>
              <a:spcBef>
                <a:spcPts val="500"/>
              </a:spcBef>
              <a:buFontTx/>
              <a:buNone/>
              <a:defRPr sz="1800" kern="1200" spc="50" baseline="0">
                <a:solidFill>
                  <a:schemeClr val="tx1">
                    <a:lumMod val="85000"/>
                    <a:lumOff val="15000"/>
                  </a:schemeClr>
                </a:solidFill>
                <a:latin typeface="+mn-lt"/>
                <a:ea typeface="Batang" panose="02030600000101010101" pitchFamily="18" charset="-127"/>
                <a:cs typeface="+mn-cs"/>
              </a:defRPr>
            </a:lvl2pPr>
            <a:lvl3pPr marL="605790" indent="-285750" algn="l" defTabSz="914400" rtl="0" eaLnBrk="1" latinLnBrk="0" hangingPunct="1">
              <a:lnSpc>
                <a:spcPct val="100000"/>
              </a:lnSpc>
              <a:spcBef>
                <a:spcPts val="500"/>
              </a:spcBef>
              <a:buSzPct val="80000"/>
              <a:buFont typeface="Arial" panose="020B0604020202020204" pitchFamily="34" charset="0"/>
              <a:buChar char="•"/>
              <a:defRPr sz="1600" kern="1200" spc="50" baseline="0">
                <a:solidFill>
                  <a:schemeClr val="tx1">
                    <a:lumMod val="85000"/>
                    <a:lumOff val="15000"/>
                  </a:schemeClr>
                </a:solidFill>
                <a:latin typeface="+mn-lt"/>
                <a:ea typeface="Batang" panose="02030600000101010101" pitchFamily="18" charset="-127"/>
                <a:cs typeface="+mn-cs"/>
              </a:defRPr>
            </a:lvl3pPr>
            <a:lvl4pPr marL="630936" indent="0" algn="l" defTabSz="914400" rtl="0" eaLnBrk="1" latinLnBrk="0" hangingPunct="1">
              <a:lnSpc>
                <a:spcPct val="100000"/>
              </a:lnSpc>
              <a:spcBef>
                <a:spcPts val="500"/>
              </a:spcBef>
              <a:buFontTx/>
              <a:buNone/>
              <a:defRPr sz="1400" kern="1200" spc="50" baseline="0">
                <a:solidFill>
                  <a:schemeClr val="tx1">
                    <a:lumMod val="85000"/>
                    <a:lumOff val="15000"/>
                  </a:schemeClr>
                </a:solidFill>
                <a:latin typeface="+mn-lt"/>
                <a:ea typeface="Batang" panose="02030600000101010101" pitchFamily="18" charset="-127"/>
                <a:cs typeface="+mn-cs"/>
              </a:defRPr>
            </a:lvl4pPr>
            <a:lvl5pPr marL="822960" indent="-228600" algn="l" defTabSz="914400" rtl="0" eaLnBrk="1" latinLnBrk="0" hangingPunct="1">
              <a:lnSpc>
                <a:spcPct val="100000"/>
              </a:lnSpc>
              <a:spcBef>
                <a:spcPts val="500"/>
              </a:spcBef>
              <a:buSzPct val="80000"/>
              <a:buFont typeface="Arial" panose="020B0604020202020204" pitchFamily="34" charset="0"/>
              <a:buChar char="•"/>
              <a:defRPr sz="1400" kern="1200" spc="50" baseline="0">
                <a:solidFill>
                  <a:schemeClr val="tx1">
                    <a:lumMod val="85000"/>
                    <a:lumOff val="15000"/>
                  </a:schemeClr>
                </a:solidFill>
                <a:latin typeface="+mn-lt"/>
                <a:ea typeface="Batang" panose="02030600000101010101" pitchFamily="18" charset="-127"/>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Courier New" panose="02070309020205020404" pitchFamily="49" charset="0"/>
              <a:buChar char="o"/>
            </a:pPr>
            <a:r>
              <a:rPr lang="en-US" dirty="0">
                <a:latin typeface="Bahnschrift Light Condensed" panose="020B0502040204020203" pitchFamily="34" charset="0"/>
              </a:rPr>
              <a:t>Comparable growth path trending upwards, for Tirana and coastal areas (a 200-250 Euro discrepancy).</a:t>
            </a:r>
          </a:p>
          <a:p>
            <a:pPr>
              <a:buFont typeface="Courier New" panose="02070309020205020404" pitchFamily="49" charset="0"/>
              <a:buChar char="o"/>
            </a:pPr>
            <a:r>
              <a:rPr lang="en-US" dirty="0">
                <a:latin typeface="Bahnschrift Light Condensed" panose="020B0502040204020203" pitchFamily="34" charset="0"/>
              </a:rPr>
              <a:t>Prices for inland areas, markedly inert.</a:t>
            </a:r>
          </a:p>
          <a:p>
            <a:pPr>
              <a:buFont typeface="Courier New" panose="02070309020205020404" pitchFamily="49" charset="0"/>
              <a:buChar char="o"/>
            </a:pPr>
            <a:endParaRPr lang="en-US" dirty="0">
              <a:latin typeface="Bahnschrift Light Condensed" panose="020B0502040204020203" pitchFamily="34" charset="0"/>
            </a:endParaRPr>
          </a:p>
        </p:txBody>
      </p:sp>
    </p:spTree>
    <p:extLst>
      <p:ext uri="{BB962C8B-B14F-4D97-AF65-F5344CB8AC3E}">
        <p14:creationId xmlns:p14="http://schemas.microsoft.com/office/powerpoint/2010/main" val="14793893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EFC19A0-6F50-4FB8-A6E2-B352EC5F3CD2}"/>
              </a:ext>
            </a:extLst>
          </p:cNvPr>
          <p:cNvPicPr>
            <a:picLocks noChangeAspect="1"/>
          </p:cNvPicPr>
          <p:nvPr/>
        </p:nvPicPr>
        <p:blipFill>
          <a:blip r:embed="rId2">
            <a:alphaModFix amt="32000"/>
            <a:extLst>
              <a:ext uri="{28A0092B-C50C-407E-A947-70E740481C1C}">
                <a14:useLocalDpi xmlns:a14="http://schemas.microsoft.com/office/drawing/2010/main" val="0"/>
              </a:ext>
            </a:extLst>
          </a:blip>
          <a:stretch>
            <a:fillRect/>
          </a:stretch>
        </p:blipFill>
        <p:spPr>
          <a:xfrm>
            <a:off x="10560431" y="196438"/>
            <a:ext cx="1358588" cy="957805"/>
          </a:xfrm>
          <a:prstGeom prst="rect">
            <a:avLst/>
          </a:prstGeom>
        </p:spPr>
      </p:pic>
      <p:pic>
        <p:nvPicPr>
          <p:cNvPr id="4" name="Picture 3">
            <a:extLst>
              <a:ext uri="{FF2B5EF4-FFF2-40B4-BE49-F238E27FC236}">
                <a16:creationId xmlns:a16="http://schemas.microsoft.com/office/drawing/2014/main" id="{3CBC7C58-C3D7-42B5-AB38-DD3655DC6774}"/>
              </a:ext>
            </a:extLst>
          </p:cNvPr>
          <p:cNvPicPr>
            <a:picLocks noChangeAspect="1"/>
          </p:cNvPicPr>
          <p:nvPr/>
        </p:nvPicPr>
        <p:blipFill>
          <a:blip r:embed="rId2">
            <a:alphaModFix amt="4000"/>
            <a:extLst>
              <a:ext uri="{28A0092B-C50C-407E-A947-70E740481C1C}">
                <a14:useLocalDpi xmlns:a14="http://schemas.microsoft.com/office/drawing/2010/main" val="0"/>
              </a:ext>
            </a:extLst>
          </a:blip>
          <a:stretch>
            <a:fillRect/>
          </a:stretch>
        </p:blipFill>
        <p:spPr>
          <a:xfrm>
            <a:off x="1252777" y="256811"/>
            <a:ext cx="9744502" cy="6869874"/>
          </a:xfrm>
          <a:prstGeom prst="rect">
            <a:avLst/>
          </a:prstGeom>
          <a:effectLst>
            <a:glow rad="1206500">
              <a:schemeClr val="bg1"/>
            </a:glow>
          </a:effectLst>
        </p:spPr>
      </p:pic>
      <p:sp>
        <p:nvSpPr>
          <p:cNvPr id="6" name="Footer Placeholder 5">
            <a:extLst>
              <a:ext uri="{FF2B5EF4-FFF2-40B4-BE49-F238E27FC236}">
                <a16:creationId xmlns:a16="http://schemas.microsoft.com/office/drawing/2014/main" id="{9DB8EE72-CBCA-43A9-92E5-C98258558910}"/>
              </a:ext>
            </a:extLst>
          </p:cNvPr>
          <p:cNvSpPr>
            <a:spLocks noGrp="1"/>
          </p:cNvSpPr>
          <p:nvPr>
            <p:ph type="ftr" sz="quarter" idx="11"/>
          </p:nvPr>
        </p:nvSpPr>
        <p:spPr>
          <a:xfrm rot="5400000">
            <a:off x="9058669" y="3384881"/>
            <a:ext cx="5512529" cy="449648"/>
          </a:xfrm>
        </p:spPr>
        <p:txBody>
          <a:bodyPr/>
          <a:lstStyle/>
          <a:p>
            <a:r>
              <a:rPr lang="en-US" dirty="0"/>
              <a:t>Employing Big Data tools to inquire into Albania’s residential housing price trends; an application of Python and MS Excel’s Power toolset</a:t>
            </a:r>
          </a:p>
        </p:txBody>
      </p:sp>
      <p:sp>
        <p:nvSpPr>
          <p:cNvPr id="7" name="Slide Number Placeholder 6">
            <a:extLst>
              <a:ext uri="{FF2B5EF4-FFF2-40B4-BE49-F238E27FC236}">
                <a16:creationId xmlns:a16="http://schemas.microsoft.com/office/drawing/2014/main" id="{B7B88542-755D-4975-9EB9-C1EABEEB310A}"/>
              </a:ext>
            </a:extLst>
          </p:cNvPr>
          <p:cNvSpPr>
            <a:spLocks noGrp="1"/>
          </p:cNvSpPr>
          <p:nvPr>
            <p:ph type="sldNum" sz="quarter" idx="12"/>
          </p:nvPr>
        </p:nvSpPr>
        <p:spPr>
          <a:xfrm>
            <a:off x="11541977" y="6207811"/>
            <a:ext cx="545911" cy="580029"/>
          </a:xfrm>
        </p:spPr>
        <p:txBody>
          <a:bodyPr/>
          <a:lstStyle/>
          <a:p>
            <a:fld id="{9D4AEF59-F28E-467C-9EA3-92D1CFAD475A}" type="slidenum">
              <a:rPr lang="en-US" smtClean="0"/>
              <a:t>6</a:t>
            </a:fld>
            <a:endParaRPr lang="en-US" dirty="0"/>
          </a:p>
        </p:txBody>
      </p:sp>
      <p:sp>
        <p:nvSpPr>
          <p:cNvPr id="10" name="Title 1">
            <a:extLst>
              <a:ext uri="{FF2B5EF4-FFF2-40B4-BE49-F238E27FC236}">
                <a16:creationId xmlns:a16="http://schemas.microsoft.com/office/drawing/2014/main" id="{881067A8-CECF-457B-9F31-E94714D7CF7B}"/>
              </a:ext>
            </a:extLst>
          </p:cNvPr>
          <p:cNvSpPr txBox="1">
            <a:spLocks/>
          </p:cNvSpPr>
          <p:nvPr/>
        </p:nvSpPr>
        <p:spPr>
          <a:xfrm>
            <a:off x="1050879" y="609601"/>
            <a:ext cx="9810604" cy="605015"/>
          </a:xfrm>
          <a:prstGeom prst="rect">
            <a:avLst/>
          </a:prstGeom>
        </p:spPr>
        <p:txBody>
          <a:bodyPr vert="horz" lIns="91440" tIns="45720" rIns="91440" bIns="45720" rtlCol="0" anchor="ctr">
            <a:normAutofit/>
          </a:bodyPr>
          <a:lstStyle>
            <a:lvl1pPr algn="l" defTabSz="914400" rtl="0" eaLnBrk="1" latinLnBrk="0" hangingPunct="1">
              <a:lnSpc>
                <a:spcPct val="110000"/>
              </a:lnSpc>
              <a:spcBef>
                <a:spcPct val="0"/>
              </a:spcBef>
              <a:buNone/>
              <a:defRPr sz="2800" kern="1200" cap="all" spc="600" baseline="0">
                <a:solidFill>
                  <a:schemeClr val="tx1">
                    <a:lumMod val="85000"/>
                    <a:lumOff val="15000"/>
                  </a:schemeClr>
                </a:solidFill>
                <a:latin typeface="+mj-lt"/>
                <a:ea typeface="Batang" panose="02030600000101010101" pitchFamily="18" charset="-127"/>
                <a:cs typeface="+mj-cs"/>
              </a:defRPr>
            </a:lvl1pPr>
          </a:lstStyle>
          <a:p>
            <a:r>
              <a:rPr lang="en-US" dirty="0"/>
              <a:t>Methodological framework</a:t>
            </a:r>
          </a:p>
        </p:txBody>
      </p:sp>
      <mc:AlternateContent xmlns:mc="http://schemas.openxmlformats.org/markup-compatibility/2006">
        <mc:Choice xmlns:a14="http://schemas.microsoft.com/office/drawing/2010/main" Requires="a14">
          <p:sp>
            <p:nvSpPr>
              <p:cNvPr id="13" name="Content Placeholder 2">
                <a:extLst>
                  <a:ext uri="{FF2B5EF4-FFF2-40B4-BE49-F238E27FC236}">
                    <a16:creationId xmlns:a16="http://schemas.microsoft.com/office/drawing/2014/main" id="{EA84D39E-8C03-4C3C-A1B6-B3A3B1626FD5}"/>
                  </a:ext>
                </a:extLst>
              </p:cNvPr>
              <p:cNvSpPr>
                <a:spLocks noGrp="1"/>
              </p:cNvSpPr>
              <p:nvPr>
                <p:ph idx="1"/>
              </p:nvPr>
            </p:nvSpPr>
            <p:spPr>
              <a:xfrm>
                <a:off x="1050879" y="1274990"/>
                <a:ext cx="9810604" cy="5386572"/>
              </a:xfrm>
            </p:spPr>
            <p:txBody>
              <a:bodyPr>
                <a:normAutofit lnSpcReduction="10000"/>
              </a:bodyPr>
              <a:lstStyle/>
              <a:p>
                <a:pPr>
                  <a:buFont typeface="Courier New" panose="02070309020205020404" pitchFamily="49" charset="0"/>
                  <a:buChar char="o"/>
                </a:pPr>
                <a:r>
                  <a:rPr lang="en-US" dirty="0">
                    <a:latin typeface="Bahnschrift Light Condensed" panose="020B0502040204020203" pitchFamily="34" charset="0"/>
                  </a:rPr>
                  <a:t>The econometric instrument used in this study is based on </a:t>
                </a:r>
                <a:r>
                  <a:rPr lang="en-US" dirty="0" err="1">
                    <a:latin typeface="Bahnschrift Light Condensed" panose="020B0502040204020203" pitchFamily="34" charset="0"/>
                  </a:rPr>
                  <a:t>Kristo</a:t>
                </a:r>
                <a:r>
                  <a:rPr lang="en-US" dirty="0">
                    <a:latin typeface="Bahnschrift Light Condensed" panose="020B0502040204020203" pitchFamily="34" charset="0"/>
                  </a:rPr>
                  <a:t> and </a:t>
                </a:r>
                <a:r>
                  <a:rPr lang="en-US" dirty="0" err="1">
                    <a:latin typeface="Bahnschrift Light Condensed" panose="020B0502040204020203" pitchFamily="34" charset="0"/>
                  </a:rPr>
                  <a:t>Bollano’s</a:t>
                </a:r>
                <a:r>
                  <a:rPr lang="en-US" dirty="0">
                    <a:latin typeface="Bahnschrift Light Condensed" panose="020B0502040204020203" pitchFamily="34" charset="0"/>
                  </a:rPr>
                  <a:t> (2012) methodological groundwork on hedonic prices, and specifics of estimating the index are obtained from </a:t>
                </a:r>
                <a:r>
                  <a:rPr lang="en-US" dirty="0" err="1">
                    <a:latin typeface="Bahnschrift Light Condensed" panose="020B0502040204020203" pitchFamily="34" charset="0"/>
                  </a:rPr>
                  <a:t>NasserEddine’s</a:t>
                </a:r>
                <a:r>
                  <a:rPr lang="en-US" dirty="0">
                    <a:latin typeface="Bahnschrift Light Condensed" panose="020B0502040204020203" pitchFamily="34" charset="0"/>
                  </a:rPr>
                  <a:t> (2017) hedonic regression approach.</a:t>
                </a:r>
              </a:p>
              <a:p>
                <a:pPr>
                  <a:buFont typeface="Courier New" panose="02070309020205020404" pitchFamily="49" charset="0"/>
                  <a:buChar char="o"/>
                </a:pPr>
                <a:r>
                  <a:rPr lang="en-US" sz="2000" dirty="0">
                    <a:latin typeface="Bahnschrift Light Condensed" panose="020B0502040204020203" pitchFamily="34" charset="0"/>
                  </a:rPr>
                  <a:t>Ease of estimation asks for a semi-logarithmic form of the OLS specification, as detailed below:</a:t>
                </a:r>
              </a:p>
              <a:p>
                <a:pPr marL="0" indent="0" algn="ctr">
                  <a:buNone/>
                </a:pPr>
                <a:r>
                  <a:rPr lang="en-US" dirty="0"/>
                  <a:t>Log p</a:t>
                </a:r>
                <a:r>
                  <a:rPr lang="en-US" baseline="-25000" dirty="0"/>
                  <a:t>it</a:t>
                </a:r>
                <a:r>
                  <a:rPr lang="en-US" dirty="0"/>
                  <a:t> = α + </a:t>
                </a:r>
                <a14:m>
                  <m:oMath xmlns:m="http://schemas.openxmlformats.org/officeDocument/2006/math">
                    <m:nary>
                      <m:naryPr>
                        <m:chr m:val="∑"/>
                        <m:grow m:val="on"/>
                        <m:ctrlPr>
                          <a:rPr lang="en-US" i="1">
                            <a:latin typeface="Cambria Math" panose="02040503050406030204" pitchFamily="18" charset="0"/>
                          </a:rPr>
                        </m:ctrlPr>
                      </m:naryPr>
                      <m:sub>
                        <m:r>
                          <a:rPr lang="en-US" i="1">
                            <a:latin typeface="Cambria Math" panose="02040503050406030204" pitchFamily="18" charset="0"/>
                          </a:rPr>
                          <m:t>𝑞</m:t>
                        </m:r>
                        <m:r>
                          <a:rPr lang="en-US" i="1">
                            <a:latin typeface="Cambria Math" panose="02040503050406030204" pitchFamily="18" charset="0"/>
                          </a:rPr>
                          <m:t>=1</m:t>
                        </m:r>
                      </m:sub>
                      <m:sup>
                        <m:r>
                          <a:rPr lang="en-US" i="1">
                            <a:latin typeface="Cambria Math" panose="02040503050406030204" pitchFamily="18" charset="0"/>
                          </a:rPr>
                          <m:t>𝑛</m:t>
                        </m:r>
                      </m:sup>
                      <m:e>
                        <m:sSubSup>
                          <m:sSubSupPr>
                            <m:ctrlPr>
                              <a:rPr lang="en-US" i="1">
                                <a:latin typeface="Cambria Math" panose="02040503050406030204" pitchFamily="18" charset="0"/>
                              </a:rPr>
                            </m:ctrlPr>
                          </m:sSubSupPr>
                          <m:e>
                            <m:r>
                              <a:rPr lang="en-US" i="1">
                                <a:latin typeface="Cambria Math" panose="02040503050406030204" pitchFamily="18" charset="0"/>
                              </a:rPr>
                              <m:t>𝛽</m:t>
                            </m:r>
                          </m:e>
                          <m:sub>
                            <m:r>
                              <a:rPr lang="en-US" i="1">
                                <a:latin typeface="Cambria Math" panose="02040503050406030204" pitchFamily="18" charset="0"/>
                              </a:rPr>
                              <m:t>𝑞</m:t>
                            </m:r>
                          </m:sub>
                          <m:sup>
                            <m:r>
                              <a:rPr lang="en-US" i="1">
                                <a:latin typeface="Cambria Math" panose="02040503050406030204" pitchFamily="18" charset="0"/>
                              </a:rPr>
                              <m:t> </m:t>
                            </m:r>
                          </m:sup>
                        </m:sSubSup>
                      </m:e>
                    </m:nary>
                    <m:sSubSup>
                      <m:sSubSupPr>
                        <m:ctrlPr>
                          <a:rPr lang="en-US" i="1" smtClean="0">
                            <a:latin typeface="Cambria Math" panose="02040503050406030204" pitchFamily="18" charset="0"/>
                          </a:rPr>
                        </m:ctrlPr>
                      </m:sSubSupPr>
                      <m:e>
                        <m:r>
                          <a:rPr lang="en-US" i="1">
                            <a:latin typeface="Cambria Math" panose="02040503050406030204" pitchFamily="18" charset="0"/>
                          </a:rPr>
                          <m:t>𝑋</m:t>
                        </m:r>
                      </m:e>
                      <m:sub>
                        <m:r>
                          <a:rPr lang="en-US" i="1">
                            <a:latin typeface="Cambria Math" panose="02040503050406030204" pitchFamily="18" charset="0"/>
                          </a:rPr>
                          <m:t>𝑖𝑞</m:t>
                        </m:r>
                      </m:sub>
                      <m:sup>
                        <m:r>
                          <a:rPr lang="en-US" i="1">
                            <a:latin typeface="Cambria Math" panose="02040503050406030204" pitchFamily="18" charset="0"/>
                          </a:rPr>
                          <m:t> </m:t>
                        </m:r>
                      </m:sup>
                    </m:sSubSup>
                  </m:oMath>
                </a14:m>
                <a:r>
                  <a:rPr lang="en-US" dirty="0"/>
                  <a:t>+</a:t>
                </a:r>
                <a14:m>
                  <m:oMath xmlns:m="http://schemas.openxmlformats.org/officeDocument/2006/math">
                    <m:nary>
                      <m:naryPr>
                        <m:chr m:val="∑"/>
                        <m:grow m:val="on"/>
                        <m:ctrlPr>
                          <a:rPr lang="en-US" i="1">
                            <a:latin typeface="Cambria Math" panose="02040503050406030204" pitchFamily="18" charset="0"/>
                          </a:rPr>
                        </m:ctrlPr>
                      </m:naryPr>
                      <m:sub>
                        <m:r>
                          <a:rPr lang="en-US" b="0" i="1" smtClean="0">
                            <a:latin typeface="Cambria Math" panose="02040503050406030204" pitchFamily="18" charset="0"/>
                          </a:rPr>
                          <m:t>𝑡</m:t>
                        </m:r>
                        <m:r>
                          <a:rPr lang="en-US" i="1">
                            <a:latin typeface="Cambria Math" panose="02040503050406030204" pitchFamily="18" charset="0"/>
                          </a:rPr>
                          <m:t>=1</m:t>
                        </m:r>
                      </m:sub>
                      <m:sup>
                        <m:r>
                          <a:rPr lang="en-US" b="0" i="1" smtClean="0">
                            <a:latin typeface="Cambria Math" panose="02040503050406030204" pitchFamily="18" charset="0"/>
                          </a:rPr>
                          <m:t>𝑚</m:t>
                        </m:r>
                      </m:sup>
                      <m:e>
                        <m:sSubSup>
                          <m:sSubSupPr>
                            <m:ctrlPr>
                              <a:rPr lang="en-US" i="1">
                                <a:latin typeface="Cambria Math" panose="02040503050406030204" pitchFamily="18" charset="0"/>
                              </a:rPr>
                            </m:ctrlPr>
                          </m:sSubSupPr>
                          <m:e>
                            <m:r>
                              <a:rPr lang="en-US" i="1">
                                <a:latin typeface="Cambria Math" panose="02040503050406030204" pitchFamily="18" charset="0"/>
                              </a:rPr>
                              <m:t>𝛿</m:t>
                            </m:r>
                          </m:e>
                          <m:sub>
                            <m:r>
                              <a:rPr lang="en-US" i="1">
                                <a:latin typeface="Cambria Math" panose="02040503050406030204" pitchFamily="18" charset="0"/>
                              </a:rPr>
                              <m:t>𝑡</m:t>
                            </m:r>
                          </m:sub>
                          <m:sup>
                            <m:r>
                              <a:rPr lang="en-US" i="1">
                                <a:latin typeface="Cambria Math" panose="02040503050406030204" pitchFamily="18" charset="0"/>
                              </a:rPr>
                              <m:t> </m:t>
                            </m:r>
                          </m:sup>
                        </m:sSubSup>
                      </m:e>
                    </m:nary>
                    <m:sSubSup>
                      <m:sSubSupPr>
                        <m:ctrlPr>
                          <a:rPr lang="en-US" i="1">
                            <a:latin typeface="Cambria Math" panose="02040503050406030204" pitchFamily="18" charset="0"/>
                          </a:rPr>
                        </m:ctrlPr>
                      </m:sSubSupPr>
                      <m:e>
                        <m:r>
                          <a:rPr lang="en-US" i="1">
                            <a:latin typeface="Cambria Math" panose="02040503050406030204" pitchFamily="18" charset="0"/>
                          </a:rPr>
                          <m:t>𝐷</m:t>
                        </m:r>
                      </m:e>
                      <m:sub>
                        <m:r>
                          <a:rPr lang="en-US" i="1">
                            <a:latin typeface="Cambria Math" panose="02040503050406030204" pitchFamily="18" charset="0"/>
                          </a:rPr>
                          <m:t>𝑖𝑡</m:t>
                        </m:r>
                      </m:sub>
                      <m:sup>
                        <m:r>
                          <a:rPr lang="en-US" i="1">
                            <a:latin typeface="Cambria Math" panose="02040503050406030204" pitchFamily="18" charset="0"/>
                          </a:rPr>
                          <m:t> </m:t>
                        </m:r>
                      </m:sup>
                    </m:sSubSup>
                  </m:oMath>
                </a14:m>
                <a:r>
                  <a:rPr lang="en-US" dirty="0"/>
                  <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𝜀</m:t>
                        </m:r>
                      </m:e>
                      <m:sub>
                        <m:r>
                          <a:rPr lang="en-US" i="1">
                            <a:latin typeface="Cambria Math" panose="02040503050406030204" pitchFamily="18" charset="0"/>
                          </a:rPr>
                          <m:t>𝑖𝑡</m:t>
                        </m:r>
                      </m:sub>
                    </m:sSub>
                  </m:oMath>
                </a14:m>
                <a:endParaRPr lang="en-US" sz="2000" dirty="0">
                  <a:latin typeface="Bahnschrift Light Condensed" panose="020B0502040204020203" pitchFamily="34" charset="0"/>
                </a:endParaRPr>
              </a:p>
              <a:p>
                <a:pPr marL="231775" indent="0">
                  <a:spcBef>
                    <a:spcPts val="0"/>
                  </a:spcBef>
                  <a:buNone/>
                </a:pPr>
                <a:r>
                  <a:rPr lang="en-US" dirty="0">
                    <a:latin typeface="Bahnschrift Light Condensed" panose="020B0502040204020203" pitchFamily="34" charset="0"/>
                  </a:rPr>
                  <a:t>where:</a:t>
                </a:r>
              </a:p>
              <a:p>
                <a:pPr marL="563245" lvl="1" indent="-285750">
                  <a:buFont typeface="Arial" panose="020B0604020202020204" pitchFamily="34" charset="0"/>
                  <a:buChar char="•"/>
                </a:pPr>
                <a:r>
                  <a:rPr lang="en-US" sz="2000" dirty="0">
                    <a:latin typeface="Bahnschrift Light Condensed" panose="020B0502040204020203" pitchFamily="34" charset="0"/>
                  </a:rPr>
                  <a:t>p</a:t>
                </a:r>
                <a:r>
                  <a:rPr lang="en-US" sz="2000" baseline="-25000" dirty="0">
                    <a:latin typeface="Bahnschrift Light Condensed" panose="020B0502040204020203" pitchFamily="34" charset="0"/>
                  </a:rPr>
                  <a:t>it</a:t>
                </a:r>
                <a:r>
                  <a:rPr lang="en-US" sz="2000" dirty="0">
                    <a:latin typeface="Bahnschrift Light Condensed" panose="020B0502040204020203" pitchFamily="34" charset="0"/>
                  </a:rPr>
                  <a:t> -&gt; price of property </a:t>
                </a:r>
                <a:r>
                  <a:rPr lang="en-US" sz="2000" dirty="0" err="1">
                    <a:latin typeface="Bahnschrift Light Condensed" panose="020B0502040204020203" pitchFamily="34" charset="0"/>
                  </a:rPr>
                  <a:t>i</a:t>
                </a:r>
                <a:r>
                  <a:rPr lang="en-US" sz="2000" dirty="0">
                    <a:latin typeface="Bahnschrift Light Condensed" panose="020B0502040204020203" pitchFamily="34" charset="0"/>
                  </a:rPr>
                  <a:t> at month t;</a:t>
                </a:r>
              </a:p>
              <a:p>
                <a:pPr marL="563245" lvl="1" indent="-285750">
                  <a:buFont typeface="Arial" panose="020B0604020202020204" pitchFamily="34" charset="0"/>
                  <a:buChar char="•"/>
                </a:pPr>
                <a:r>
                  <a:rPr lang="en-US" sz="2000" dirty="0" err="1">
                    <a:latin typeface="Bahnschrift Light Condensed" panose="020B0502040204020203" pitchFamily="34" charset="0"/>
                  </a:rPr>
                  <a:t>X</a:t>
                </a:r>
                <a:r>
                  <a:rPr lang="en-US" sz="2000" baseline="-25000" dirty="0" err="1">
                    <a:latin typeface="Bahnschrift Light Condensed" panose="020B0502040204020203" pitchFamily="34" charset="0"/>
                  </a:rPr>
                  <a:t>iq</a:t>
                </a:r>
                <a:r>
                  <a:rPr lang="en-US" sz="2000" dirty="0">
                    <a:latin typeface="Bahnschrift Light Condensed" panose="020B0502040204020203" pitchFamily="34" charset="0"/>
                  </a:rPr>
                  <a:t> -&gt; estimated value of the quality q of property </a:t>
                </a:r>
                <a:r>
                  <a:rPr lang="en-US" sz="2000" dirty="0" err="1">
                    <a:latin typeface="Bahnschrift Light Condensed" panose="020B0502040204020203" pitchFamily="34" charset="0"/>
                  </a:rPr>
                  <a:t>i</a:t>
                </a:r>
                <a:r>
                  <a:rPr lang="en-US" sz="2000" dirty="0">
                    <a:latin typeface="Bahnschrift Light Condensed" panose="020B0502040204020203" pitchFamily="34" charset="0"/>
                  </a:rPr>
                  <a:t>;</a:t>
                </a:r>
              </a:p>
              <a:p>
                <a:pPr marL="563245" lvl="1" indent="-285750">
                  <a:buFont typeface="Arial" panose="020B0604020202020204" pitchFamily="34" charset="0"/>
                  <a:buChar char="•"/>
                </a:pPr>
                <a:r>
                  <a:rPr lang="en-US" sz="2000" dirty="0" err="1">
                    <a:latin typeface="Bahnschrift Light Condensed" panose="020B0502040204020203" pitchFamily="34" charset="0"/>
                  </a:rPr>
                  <a:t>D</a:t>
                </a:r>
                <a:r>
                  <a:rPr lang="en-US" sz="2000" baseline="-25000" dirty="0" err="1">
                    <a:latin typeface="Bahnschrift Light Condensed" panose="020B0502040204020203" pitchFamily="34" charset="0"/>
                  </a:rPr>
                  <a:t>it</a:t>
                </a:r>
                <a:r>
                  <a:rPr lang="en-US" sz="2000" dirty="0">
                    <a:latin typeface="Bahnschrift Light Condensed" panose="020B0502040204020203" pitchFamily="34" charset="0"/>
                  </a:rPr>
                  <a:t> -&gt; set of time dummy regressors pertaining to the listed price of property </a:t>
                </a:r>
                <a:r>
                  <a:rPr lang="en-US" sz="2000" dirty="0" err="1">
                    <a:latin typeface="Bahnschrift Light Condensed" panose="020B0502040204020203" pitchFamily="34" charset="0"/>
                  </a:rPr>
                  <a:t>i</a:t>
                </a:r>
                <a:r>
                  <a:rPr lang="en-US" sz="2000" dirty="0">
                    <a:latin typeface="Bahnschrift Light Condensed" panose="020B0502040204020203" pitchFamily="34" charset="0"/>
                  </a:rPr>
                  <a:t>;</a:t>
                </a:r>
              </a:p>
              <a:p>
                <a:pPr marL="563245" lvl="1" indent="-285750">
                  <a:buFont typeface="Arial" panose="020B0604020202020204" pitchFamily="34" charset="0"/>
                  <a:buChar char="•"/>
                </a:pPr>
                <a:r>
                  <a:rPr lang="en-US" sz="2000" dirty="0" err="1">
                    <a:latin typeface="Bahnschrift Light Condensed" panose="020B0502040204020203" pitchFamily="34" charset="0"/>
                  </a:rPr>
                  <a:t>ε</a:t>
                </a:r>
                <a:r>
                  <a:rPr lang="en-US" sz="2000" baseline="-25000" dirty="0" err="1">
                    <a:latin typeface="Bahnschrift Light Condensed" panose="020B0502040204020203" pitchFamily="34" charset="0"/>
                  </a:rPr>
                  <a:t>it</a:t>
                </a:r>
                <a:r>
                  <a:rPr lang="en-US" sz="2000" dirty="0">
                    <a:latin typeface="Bahnschrift Light Condensed" panose="020B0502040204020203" pitchFamily="34" charset="0"/>
                  </a:rPr>
                  <a:t> -&gt; white noise residual of property </a:t>
                </a:r>
                <a:r>
                  <a:rPr lang="en-US" sz="2000" dirty="0" err="1">
                    <a:latin typeface="Bahnschrift Light Condensed" panose="020B0502040204020203" pitchFamily="34" charset="0"/>
                  </a:rPr>
                  <a:t>i</a:t>
                </a:r>
                <a:r>
                  <a:rPr lang="en-US" sz="2000" dirty="0">
                    <a:latin typeface="Bahnschrift Light Condensed" panose="020B0502040204020203" pitchFamily="34" charset="0"/>
                  </a:rPr>
                  <a:t> at month t.</a:t>
                </a:r>
              </a:p>
              <a:p>
                <a:pPr marL="231775" lvl="1" indent="-231775">
                  <a:buFont typeface="Courier New" panose="02070309020205020404" pitchFamily="49" charset="0"/>
                  <a:buChar char="o"/>
                </a:pPr>
                <a:r>
                  <a:rPr lang="en-US" sz="2000" dirty="0">
                    <a:latin typeface="Bahnschrift Light Condensed" panose="020B0502040204020203" pitchFamily="34" charset="0"/>
                  </a:rPr>
                  <a:t>Component </a:t>
                </a:r>
                <a:r>
                  <a:rPr lang="en-US" sz="2000" dirty="0" err="1">
                    <a:latin typeface="Bahnschrift Light Condensed" panose="020B0502040204020203" pitchFamily="34" charset="0"/>
                  </a:rPr>
                  <a:t>X</a:t>
                </a:r>
                <a:r>
                  <a:rPr lang="en-US" sz="2000" baseline="-25000" dirty="0" err="1">
                    <a:latin typeface="Bahnschrift Light Condensed" panose="020B0502040204020203" pitchFamily="34" charset="0"/>
                  </a:rPr>
                  <a:t>iq</a:t>
                </a:r>
                <a:r>
                  <a:rPr lang="en-US" sz="2000" dirty="0">
                    <a:latin typeface="Bahnschrift Light Condensed" panose="020B0502040204020203" pitchFamily="34" charset="0"/>
                  </a:rPr>
                  <a:t> of the estimation can allow for as many qualities of the property as raw data can provide ([</a:t>
                </a:r>
                <a:r>
                  <a:rPr lang="en-US" sz="2000" dirty="0" err="1">
                    <a:latin typeface="Bahnschrift Light Condensed" panose="020B0502040204020203" pitchFamily="34" charset="0"/>
                  </a:rPr>
                  <a:t>i</a:t>
                </a:r>
                <a:r>
                  <a:rPr lang="en-US" sz="2000" dirty="0">
                    <a:latin typeface="Bahnschrift Light Condensed" panose="020B0502040204020203" pitchFamily="34" charset="0"/>
                  </a:rPr>
                  <a:t>] square meters, and [ii] studio apartment or not, used for this estimation).</a:t>
                </a:r>
              </a:p>
              <a:p>
                <a:pPr marL="231775" lvl="1" indent="-231775">
                  <a:buFont typeface="Courier New" panose="02070309020205020404" pitchFamily="49" charset="0"/>
                  <a:buChar char="o"/>
                </a:pPr>
                <a:r>
                  <a:rPr lang="en-US" sz="2000" dirty="0">
                    <a:latin typeface="Bahnschrift Light Condensed" panose="020B0502040204020203" pitchFamily="34" charset="0"/>
                  </a:rPr>
                  <a:t>Once the model is fitted and the date dummy coefficients are obtained, the index is built by keeping the initial period as the reference period, and taking the antilogs of all other periods’ coefficients (</a:t>
                </a:r>
                <a:r>
                  <a:rPr lang="en-US" sz="2000" dirty="0" err="1">
                    <a:latin typeface="Bahnschrift Light Condensed" panose="020B0502040204020203" pitchFamily="34" charset="0"/>
                  </a:rPr>
                  <a:t>NasserEddine</a:t>
                </a:r>
                <a:r>
                  <a:rPr lang="en-US" sz="2000" dirty="0">
                    <a:latin typeface="Bahnschrift Light Condensed" panose="020B0502040204020203" pitchFamily="34" charset="0"/>
                  </a:rPr>
                  <a:t>, 2017).</a:t>
                </a:r>
                <a:endParaRPr lang="en-US" sz="2400" dirty="0">
                  <a:latin typeface="Bahnschrift Light Condensed" panose="020B0502040204020203" pitchFamily="34" charset="0"/>
                </a:endParaRPr>
              </a:p>
              <a:p>
                <a:pPr marL="563245" lvl="1" indent="-285750">
                  <a:buFont typeface="Arial" panose="020B0604020202020204" pitchFamily="34" charset="0"/>
                  <a:buChar char="•"/>
                </a:pPr>
                <a:endParaRPr lang="en-US" sz="2400" dirty="0">
                  <a:latin typeface="Bahnschrift Light Condensed" panose="020B0502040204020203" pitchFamily="34" charset="0"/>
                </a:endParaRPr>
              </a:p>
            </p:txBody>
          </p:sp>
        </mc:Choice>
        <mc:Fallback>
          <p:sp>
            <p:nvSpPr>
              <p:cNvPr id="13" name="Content Placeholder 2">
                <a:extLst>
                  <a:ext uri="{FF2B5EF4-FFF2-40B4-BE49-F238E27FC236}">
                    <a16:creationId xmlns:a16="http://schemas.microsoft.com/office/drawing/2014/main" id="{EA84D39E-8C03-4C3C-A1B6-B3A3B1626FD5}"/>
                  </a:ext>
                </a:extLst>
              </p:cNvPr>
              <p:cNvSpPr>
                <a:spLocks noGrp="1" noRot="1" noChangeAspect="1" noMove="1" noResize="1" noEditPoints="1" noAdjustHandles="1" noChangeArrowheads="1" noChangeShapeType="1" noTextEdit="1"/>
              </p:cNvSpPr>
              <p:nvPr>
                <p:ph idx="1"/>
              </p:nvPr>
            </p:nvSpPr>
            <p:spPr>
              <a:xfrm>
                <a:off x="1050879" y="1274990"/>
                <a:ext cx="9810604" cy="5386572"/>
              </a:xfrm>
              <a:blipFill>
                <a:blip r:embed="rId3"/>
                <a:stretch>
                  <a:fillRect l="-559" t="-1131" r="-994"/>
                </a:stretch>
              </a:blipFill>
            </p:spPr>
            <p:txBody>
              <a:bodyPr/>
              <a:lstStyle/>
              <a:p>
                <a:r>
                  <a:rPr lang="en-US">
                    <a:noFill/>
                  </a:rPr>
                  <a:t> </a:t>
                </a:r>
              </a:p>
            </p:txBody>
          </p:sp>
        </mc:Fallback>
      </mc:AlternateContent>
    </p:spTree>
    <p:extLst>
      <p:ext uri="{BB962C8B-B14F-4D97-AF65-F5344CB8AC3E}">
        <p14:creationId xmlns:p14="http://schemas.microsoft.com/office/powerpoint/2010/main" val="11340994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EFC19A0-6F50-4FB8-A6E2-B352EC5F3CD2}"/>
              </a:ext>
            </a:extLst>
          </p:cNvPr>
          <p:cNvPicPr>
            <a:picLocks noChangeAspect="1"/>
          </p:cNvPicPr>
          <p:nvPr/>
        </p:nvPicPr>
        <p:blipFill>
          <a:blip r:embed="rId2">
            <a:alphaModFix amt="32000"/>
            <a:extLst>
              <a:ext uri="{28A0092B-C50C-407E-A947-70E740481C1C}">
                <a14:useLocalDpi xmlns:a14="http://schemas.microsoft.com/office/drawing/2010/main" val="0"/>
              </a:ext>
            </a:extLst>
          </a:blip>
          <a:stretch>
            <a:fillRect/>
          </a:stretch>
        </p:blipFill>
        <p:spPr>
          <a:xfrm>
            <a:off x="10560431" y="196438"/>
            <a:ext cx="1358588" cy="957805"/>
          </a:xfrm>
          <a:prstGeom prst="rect">
            <a:avLst/>
          </a:prstGeom>
        </p:spPr>
      </p:pic>
      <p:pic>
        <p:nvPicPr>
          <p:cNvPr id="4" name="Picture 3">
            <a:extLst>
              <a:ext uri="{FF2B5EF4-FFF2-40B4-BE49-F238E27FC236}">
                <a16:creationId xmlns:a16="http://schemas.microsoft.com/office/drawing/2014/main" id="{3CBC7C58-C3D7-42B5-AB38-DD3655DC6774}"/>
              </a:ext>
            </a:extLst>
          </p:cNvPr>
          <p:cNvPicPr>
            <a:picLocks noChangeAspect="1"/>
          </p:cNvPicPr>
          <p:nvPr/>
        </p:nvPicPr>
        <p:blipFill>
          <a:blip r:embed="rId2">
            <a:alphaModFix amt="4000"/>
            <a:extLst>
              <a:ext uri="{28A0092B-C50C-407E-A947-70E740481C1C}">
                <a14:useLocalDpi xmlns:a14="http://schemas.microsoft.com/office/drawing/2010/main" val="0"/>
              </a:ext>
            </a:extLst>
          </a:blip>
          <a:stretch>
            <a:fillRect/>
          </a:stretch>
        </p:blipFill>
        <p:spPr>
          <a:xfrm>
            <a:off x="1252777" y="256811"/>
            <a:ext cx="9744502" cy="6869874"/>
          </a:xfrm>
          <a:prstGeom prst="rect">
            <a:avLst/>
          </a:prstGeom>
          <a:effectLst>
            <a:glow rad="1206500">
              <a:schemeClr val="bg1"/>
            </a:glow>
          </a:effectLst>
        </p:spPr>
      </p:pic>
      <p:sp>
        <p:nvSpPr>
          <p:cNvPr id="6" name="Footer Placeholder 5">
            <a:extLst>
              <a:ext uri="{FF2B5EF4-FFF2-40B4-BE49-F238E27FC236}">
                <a16:creationId xmlns:a16="http://schemas.microsoft.com/office/drawing/2014/main" id="{9DB8EE72-CBCA-43A9-92E5-C98258558910}"/>
              </a:ext>
            </a:extLst>
          </p:cNvPr>
          <p:cNvSpPr>
            <a:spLocks noGrp="1"/>
          </p:cNvSpPr>
          <p:nvPr>
            <p:ph type="ftr" sz="quarter" idx="11"/>
          </p:nvPr>
        </p:nvSpPr>
        <p:spPr>
          <a:xfrm rot="5400000">
            <a:off x="9058669" y="3384881"/>
            <a:ext cx="5512529" cy="449648"/>
          </a:xfrm>
        </p:spPr>
        <p:txBody>
          <a:bodyPr/>
          <a:lstStyle/>
          <a:p>
            <a:r>
              <a:rPr lang="en-US" dirty="0"/>
              <a:t>Employing Big Data tools to inquire into Albania’s residential housing price trends; an application of Python and MS Excel’s Power toolset</a:t>
            </a:r>
          </a:p>
        </p:txBody>
      </p:sp>
      <p:sp>
        <p:nvSpPr>
          <p:cNvPr id="7" name="Slide Number Placeholder 6">
            <a:extLst>
              <a:ext uri="{FF2B5EF4-FFF2-40B4-BE49-F238E27FC236}">
                <a16:creationId xmlns:a16="http://schemas.microsoft.com/office/drawing/2014/main" id="{B7B88542-755D-4975-9EB9-C1EABEEB310A}"/>
              </a:ext>
            </a:extLst>
          </p:cNvPr>
          <p:cNvSpPr>
            <a:spLocks noGrp="1"/>
          </p:cNvSpPr>
          <p:nvPr>
            <p:ph type="sldNum" sz="quarter" idx="12"/>
          </p:nvPr>
        </p:nvSpPr>
        <p:spPr>
          <a:xfrm>
            <a:off x="11541977" y="6207811"/>
            <a:ext cx="545911" cy="580029"/>
          </a:xfrm>
        </p:spPr>
        <p:txBody>
          <a:bodyPr/>
          <a:lstStyle/>
          <a:p>
            <a:fld id="{9D4AEF59-F28E-467C-9EA3-92D1CFAD475A}" type="slidenum">
              <a:rPr lang="en-US" smtClean="0"/>
              <a:t>7</a:t>
            </a:fld>
            <a:endParaRPr lang="en-US" dirty="0"/>
          </a:p>
        </p:txBody>
      </p:sp>
      <p:pic>
        <p:nvPicPr>
          <p:cNvPr id="12" name="Picture 11">
            <a:extLst>
              <a:ext uri="{FF2B5EF4-FFF2-40B4-BE49-F238E27FC236}">
                <a16:creationId xmlns:a16="http://schemas.microsoft.com/office/drawing/2014/main" id="{DC21B72F-AE5E-4EE8-9823-39CAEA5F32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4238" y="2801588"/>
            <a:ext cx="7724691" cy="3848369"/>
          </a:xfrm>
          <a:prstGeom prst="rect">
            <a:avLst/>
          </a:prstGeom>
        </p:spPr>
      </p:pic>
      <p:sp>
        <p:nvSpPr>
          <p:cNvPr id="11" name="Title 1">
            <a:extLst>
              <a:ext uri="{FF2B5EF4-FFF2-40B4-BE49-F238E27FC236}">
                <a16:creationId xmlns:a16="http://schemas.microsoft.com/office/drawing/2014/main" id="{AB5DE724-0235-4779-8D70-C968E2B8353D}"/>
              </a:ext>
            </a:extLst>
          </p:cNvPr>
          <p:cNvSpPr txBox="1">
            <a:spLocks/>
          </p:cNvSpPr>
          <p:nvPr/>
        </p:nvSpPr>
        <p:spPr>
          <a:xfrm>
            <a:off x="1050879" y="609601"/>
            <a:ext cx="9810604" cy="605015"/>
          </a:xfrm>
          <a:prstGeom prst="rect">
            <a:avLst/>
          </a:prstGeom>
        </p:spPr>
        <p:txBody>
          <a:bodyPr vert="horz" lIns="91440" tIns="45720" rIns="91440" bIns="45720" rtlCol="0" anchor="ctr">
            <a:normAutofit/>
          </a:bodyPr>
          <a:lstStyle>
            <a:lvl1pPr algn="l" defTabSz="914400" rtl="0" eaLnBrk="1" latinLnBrk="0" hangingPunct="1">
              <a:lnSpc>
                <a:spcPct val="110000"/>
              </a:lnSpc>
              <a:spcBef>
                <a:spcPct val="0"/>
              </a:spcBef>
              <a:buNone/>
              <a:defRPr sz="2800" kern="1200" cap="all" spc="600" baseline="0">
                <a:solidFill>
                  <a:schemeClr val="tx1">
                    <a:lumMod val="85000"/>
                    <a:lumOff val="15000"/>
                  </a:schemeClr>
                </a:solidFill>
                <a:latin typeface="+mj-lt"/>
                <a:ea typeface="Batang" panose="02030600000101010101" pitchFamily="18" charset="-127"/>
                <a:cs typeface="+mj-cs"/>
              </a:defRPr>
            </a:lvl1pPr>
          </a:lstStyle>
          <a:p>
            <a:r>
              <a:rPr lang="en-US" dirty="0"/>
              <a:t>Obtained results</a:t>
            </a:r>
          </a:p>
        </p:txBody>
      </p:sp>
      <p:pic>
        <p:nvPicPr>
          <p:cNvPr id="17" name="Picture 16">
            <a:extLst>
              <a:ext uri="{FF2B5EF4-FFF2-40B4-BE49-F238E27FC236}">
                <a16:creationId xmlns:a16="http://schemas.microsoft.com/office/drawing/2014/main" id="{444FF1E3-A06B-4993-81DA-35802B0942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44462" y="727940"/>
            <a:ext cx="3387446" cy="1998919"/>
          </a:xfrm>
          <a:prstGeom prst="rect">
            <a:avLst/>
          </a:prstGeom>
          <a:effectLst>
            <a:glow rad="266700">
              <a:schemeClr val="bg1">
                <a:alpha val="24000"/>
              </a:schemeClr>
            </a:glow>
            <a:softEdge rad="0"/>
          </a:effectLst>
        </p:spPr>
      </p:pic>
      <p:sp>
        <p:nvSpPr>
          <p:cNvPr id="18" name="Content Placeholder 2">
            <a:extLst>
              <a:ext uri="{FF2B5EF4-FFF2-40B4-BE49-F238E27FC236}">
                <a16:creationId xmlns:a16="http://schemas.microsoft.com/office/drawing/2014/main" id="{7D9B5C9C-AFBC-41FB-A543-39AB66BE1F4F}"/>
              </a:ext>
            </a:extLst>
          </p:cNvPr>
          <p:cNvSpPr>
            <a:spLocks noGrp="1"/>
          </p:cNvSpPr>
          <p:nvPr>
            <p:ph idx="1"/>
          </p:nvPr>
        </p:nvSpPr>
        <p:spPr>
          <a:xfrm>
            <a:off x="1050878" y="1274989"/>
            <a:ext cx="2305229" cy="5211155"/>
          </a:xfrm>
        </p:spPr>
        <p:txBody>
          <a:bodyPr>
            <a:normAutofit/>
          </a:bodyPr>
          <a:lstStyle/>
          <a:p>
            <a:pPr>
              <a:buFont typeface="Courier New" panose="02070309020205020404" pitchFamily="49" charset="0"/>
              <a:buChar char="o"/>
            </a:pPr>
            <a:r>
              <a:rPr lang="en-US" dirty="0">
                <a:latin typeface="Bahnschrift Light Condensed" panose="020B0502040204020203" pitchFamily="34" charset="0"/>
              </a:rPr>
              <a:t>The large graph below plots the study’s index.</a:t>
            </a:r>
          </a:p>
          <a:p>
            <a:pPr>
              <a:buFont typeface="Courier New" panose="02070309020205020404" pitchFamily="49" charset="0"/>
              <a:buChar char="o"/>
            </a:pPr>
            <a:r>
              <a:rPr lang="en-US" dirty="0">
                <a:latin typeface="Bahnschrift Light Condensed" panose="020B0502040204020203" pitchFamily="34" charset="0"/>
              </a:rPr>
              <a:t>It displays a constant and steady increase of prices, growing about 45% over a 5 year period since beginning of 2017; capturing also the back-to-back major economic shocks of 2019 and 2020.</a:t>
            </a:r>
          </a:p>
        </p:txBody>
      </p:sp>
      <p:sp>
        <p:nvSpPr>
          <p:cNvPr id="19" name="Content Placeholder 2">
            <a:extLst>
              <a:ext uri="{FF2B5EF4-FFF2-40B4-BE49-F238E27FC236}">
                <a16:creationId xmlns:a16="http://schemas.microsoft.com/office/drawing/2014/main" id="{84FE5CC4-D74A-41C2-89C1-939159427121}"/>
              </a:ext>
            </a:extLst>
          </p:cNvPr>
          <p:cNvSpPr txBox="1">
            <a:spLocks/>
          </p:cNvSpPr>
          <p:nvPr/>
        </p:nvSpPr>
        <p:spPr>
          <a:xfrm>
            <a:off x="3200247" y="1274989"/>
            <a:ext cx="3696085" cy="1526599"/>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100000"/>
              </a:lnSpc>
              <a:spcBef>
                <a:spcPts val="1000"/>
              </a:spcBef>
              <a:buSzPct val="80000"/>
              <a:buFont typeface="Arial" panose="020B0604020202020204" pitchFamily="34" charset="0"/>
              <a:buChar char="•"/>
              <a:defRPr sz="2000" kern="1200" spc="50" baseline="0">
                <a:solidFill>
                  <a:schemeClr val="tx1">
                    <a:lumMod val="85000"/>
                    <a:lumOff val="15000"/>
                  </a:schemeClr>
                </a:solidFill>
                <a:latin typeface="+mn-lt"/>
                <a:ea typeface="Batang" panose="02030600000101010101" pitchFamily="18" charset="-127"/>
                <a:cs typeface="+mn-cs"/>
              </a:defRPr>
            </a:lvl1pPr>
            <a:lvl2pPr marL="274320" indent="0" algn="l" defTabSz="914400" rtl="0" eaLnBrk="1" latinLnBrk="0" hangingPunct="1">
              <a:lnSpc>
                <a:spcPct val="100000"/>
              </a:lnSpc>
              <a:spcBef>
                <a:spcPts val="500"/>
              </a:spcBef>
              <a:buFontTx/>
              <a:buNone/>
              <a:defRPr sz="1800" kern="1200" spc="50" baseline="0">
                <a:solidFill>
                  <a:schemeClr val="tx1">
                    <a:lumMod val="85000"/>
                    <a:lumOff val="15000"/>
                  </a:schemeClr>
                </a:solidFill>
                <a:latin typeface="+mn-lt"/>
                <a:ea typeface="Batang" panose="02030600000101010101" pitchFamily="18" charset="-127"/>
                <a:cs typeface="+mn-cs"/>
              </a:defRPr>
            </a:lvl2pPr>
            <a:lvl3pPr marL="605790" indent="-285750" algn="l" defTabSz="914400" rtl="0" eaLnBrk="1" latinLnBrk="0" hangingPunct="1">
              <a:lnSpc>
                <a:spcPct val="100000"/>
              </a:lnSpc>
              <a:spcBef>
                <a:spcPts val="500"/>
              </a:spcBef>
              <a:buSzPct val="80000"/>
              <a:buFont typeface="Arial" panose="020B0604020202020204" pitchFamily="34" charset="0"/>
              <a:buChar char="•"/>
              <a:defRPr sz="1600" kern="1200" spc="50" baseline="0">
                <a:solidFill>
                  <a:schemeClr val="tx1">
                    <a:lumMod val="85000"/>
                    <a:lumOff val="15000"/>
                  </a:schemeClr>
                </a:solidFill>
                <a:latin typeface="+mn-lt"/>
                <a:ea typeface="Batang" panose="02030600000101010101" pitchFamily="18" charset="-127"/>
                <a:cs typeface="+mn-cs"/>
              </a:defRPr>
            </a:lvl3pPr>
            <a:lvl4pPr marL="630936" indent="0" algn="l" defTabSz="914400" rtl="0" eaLnBrk="1" latinLnBrk="0" hangingPunct="1">
              <a:lnSpc>
                <a:spcPct val="100000"/>
              </a:lnSpc>
              <a:spcBef>
                <a:spcPts val="500"/>
              </a:spcBef>
              <a:buFontTx/>
              <a:buNone/>
              <a:defRPr sz="1400" kern="1200" spc="50" baseline="0">
                <a:solidFill>
                  <a:schemeClr val="tx1">
                    <a:lumMod val="85000"/>
                    <a:lumOff val="15000"/>
                  </a:schemeClr>
                </a:solidFill>
                <a:latin typeface="+mn-lt"/>
                <a:ea typeface="Batang" panose="02030600000101010101" pitchFamily="18" charset="-127"/>
                <a:cs typeface="+mn-cs"/>
              </a:defRPr>
            </a:lvl4pPr>
            <a:lvl5pPr marL="822960" indent="-228600" algn="l" defTabSz="914400" rtl="0" eaLnBrk="1" latinLnBrk="0" hangingPunct="1">
              <a:lnSpc>
                <a:spcPct val="100000"/>
              </a:lnSpc>
              <a:spcBef>
                <a:spcPts val="500"/>
              </a:spcBef>
              <a:buSzPct val="80000"/>
              <a:buFont typeface="Arial" panose="020B0604020202020204" pitchFamily="34" charset="0"/>
              <a:buChar char="•"/>
              <a:defRPr sz="1400" kern="1200" spc="50" baseline="0">
                <a:solidFill>
                  <a:schemeClr val="tx1">
                    <a:lumMod val="85000"/>
                    <a:lumOff val="15000"/>
                  </a:schemeClr>
                </a:solidFill>
                <a:latin typeface="+mn-lt"/>
                <a:ea typeface="Batang" panose="02030600000101010101" pitchFamily="18" charset="-127"/>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Courier New" panose="02070309020205020404" pitchFamily="49" charset="0"/>
              <a:buChar char="o"/>
            </a:pPr>
            <a:r>
              <a:rPr lang="en-US" sz="2200" dirty="0">
                <a:latin typeface="Bahnschrift Light Condensed" panose="020B0502040204020203" pitchFamily="34" charset="0"/>
              </a:rPr>
              <a:t>As a comparison, the upper-right graph is the Fischer index of house prices for Albania. </a:t>
            </a:r>
          </a:p>
          <a:p>
            <a:pPr marL="287338" indent="0">
              <a:spcBef>
                <a:spcPts val="400"/>
              </a:spcBef>
              <a:buNone/>
            </a:pPr>
            <a:r>
              <a:rPr lang="en-US" sz="1300" i="1" dirty="0">
                <a:solidFill>
                  <a:schemeClr val="bg1">
                    <a:lumMod val="50000"/>
                  </a:schemeClr>
                </a:solidFill>
                <a:latin typeface="Bahnschrift Light Condensed" panose="020B0502040204020203" pitchFamily="34" charset="0"/>
              </a:rPr>
              <a:t>(published by Bank of Albania’s Financial Stability Department in its “Real Estate Market” questionnaire results)</a:t>
            </a:r>
            <a:endParaRPr lang="en-US" sz="1500" i="1" dirty="0">
              <a:solidFill>
                <a:schemeClr val="bg1">
                  <a:lumMod val="50000"/>
                </a:schemeClr>
              </a:solidFill>
              <a:latin typeface="Bahnschrift Light Condensed" panose="020B0502040204020203" pitchFamily="34" charset="0"/>
            </a:endParaRPr>
          </a:p>
        </p:txBody>
      </p:sp>
    </p:spTree>
    <p:extLst>
      <p:ext uri="{BB962C8B-B14F-4D97-AF65-F5344CB8AC3E}">
        <p14:creationId xmlns:p14="http://schemas.microsoft.com/office/powerpoint/2010/main" val="6966302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EFC19A0-6F50-4FB8-A6E2-B352EC5F3CD2}"/>
              </a:ext>
            </a:extLst>
          </p:cNvPr>
          <p:cNvPicPr>
            <a:picLocks noChangeAspect="1"/>
          </p:cNvPicPr>
          <p:nvPr/>
        </p:nvPicPr>
        <p:blipFill>
          <a:blip r:embed="rId2">
            <a:alphaModFix amt="32000"/>
            <a:extLst>
              <a:ext uri="{28A0092B-C50C-407E-A947-70E740481C1C}">
                <a14:useLocalDpi xmlns:a14="http://schemas.microsoft.com/office/drawing/2010/main" val="0"/>
              </a:ext>
            </a:extLst>
          </a:blip>
          <a:stretch>
            <a:fillRect/>
          </a:stretch>
        </p:blipFill>
        <p:spPr>
          <a:xfrm>
            <a:off x="10560431" y="196438"/>
            <a:ext cx="1358588" cy="957805"/>
          </a:xfrm>
          <a:prstGeom prst="rect">
            <a:avLst/>
          </a:prstGeom>
        </p:spPr>
      </p:pic>
      <p:pic>
        <p:nvPicPr>
          <p:cNvPr id="4" name="Picture 3">
            <a:extLst>
              <a:ext uri="{FF2B5EF4-FFF2-40B4-BE49-F238E27FC236}">
                <a16:creationId xmlns:a16="http://schemas.microsoft.com/office/drawing/2014/main" id="{3CBC7C58-C3D7-42B5-AB38-DD3655DC6774}"/>
              </a:ext>
            </a:extLst>
          </p:cNvPr>
          <p:cNvPicPr>
            <a:picLocks noChangeAspect="1"/>
          </p:cNvPicPr>
          <p:nvPr/>
        </p:nvPicPr>
        <p:blipFill>
          <a:blip r:embed="rId2">
            <a:alphaModFix amt="4000"/>
            <a:extLst>
              <a:ext uri="{28A0092B-C50C-407E-A947-70E740481C1C}">
                <a14:useLocalDpi xmlns:a14="http://schemas.microsoft.com/office/drawing/2010/main" val="0"/>
              </a:ext>
            </a:extLst>
          </a:blip>
          <a:stretch>
            <a:fillRect/>
          </a:stretch>
        </p:blipFill>
        <p:spPr>
          <a:xfrm>
            <a:off x="1252777" y="256811"/>
            <a:ext cx="9744502" cy="6869874"/>
          </a:xfrm>
          <a:prstGeom prst="rect">
            <a:avLst/>
          </a:prstGeom>
          <a:effectLst>
            <a:glow rad="1206500">
              <a:schemeClr val="bg1"/>
            </a:glow>
          </a:effectLst>
        </p:spPr>
      </p:pic>
      <p:sp>
        <p:nvSpPr>
          <p:cNvPr id="6" name="Footer Placeholder 5">
            <a:extLst>
              <a:ext uri="{FF2B5EF4-FFF2-40B4-BE49-F238E27FC236}">
                <a16:creationId xmlns:a16="http://schemas.microsoft.com/office/drawing/2014/main" id="{9DB8EE72-CBCA-43A9-92E5-C98258558910}"/>
              </a:ext>
            </a:extLst>
          </p:cNvPr>
          <p:cNvSpPr>
            <a:spLocks noGrp="1"/>
          </p:cNvSpPr>
          <p:nvPr>
            <p:ph type="ftr" sz="quarter" idx="11"/>
          </p:nvPr>
        </p:nvSpPr>
        <p:spPr>
          <a:xfrm rot="5400000">
            <a:off x="9058669" y="3384881"/>
            <a:ext cx="5512529" cy="449648"/>
          </a:xfrm>
        </p:spPr>
        <p:txBody>
          <a:bodyPr/>
          <a:lstStyle/>
          <a:p>
            <a:r>
              <a:rPr lang="en-US" dirty="0"/>
              <a:t>Employing Big Data tools to inquire into Albania’s residential housing price trends; an application of Python and MS Excel’s Power toolset</a:t>
            </a:r>
          </a:p>
        </p:txBody>
      </p:sp>
      <p:sp>
        <p:nvSpPr>
          <p:cNvPr id="7" name="Slide Number Placeholder 6">
            <a:extLst>
              <a:ext uri="{FF2B5EF4-FFF2-40B4-BE49-F238E27FC236}">
                <a16:creationId xmlns:a16="http://schemas.microsoft.com/office/drawing/2014/main" id="{B7B88542-755D-4975-9EB9-C1EABEEB310A}"/>
              </a:ext>
            </a:extLst>
          </p:cNvPr>
          <p:cNvSpPr>
            <a:spLocks noGrp="1"/>
          </p:cNvSpPr>
          <p:nvPr>
            <p:ph type="sldNum" sz="quarter" idx="12"/>
          </p:nvPr>
        </p:nvSpPr>
        <p:spPr>
          <a:xfrm>
            <a:off x="11541977" y="6207811"/>
            <a:ext cx="545911" cy="580029"/>
          </a:xfrm>
        </p:spPr>
        <p:txBody>
          <a:bodyPr/>
          <a:lstStyle/>
          <a:p>
            <a:fld id="{9D4AEF59-F28E-467C-9EA3-92D1CFAD475A}" type="slidenum">
              <a:rPr lang="en-US" smtClean="0"/>
              <a:t>8</a:t>
            </a:fld>
            <a:endParaRPr lang="en-US" dirty="0"/>
          </a:p>
        </p:txBody>
      </p:sp>
      <p:sp>
        <p:nvSpPr>
          <p:cNvPr id="11" name="Title 1">
            <a:extLst>
              <a:ext uri="{FF2B5EF4-FFF2-40B4-BE49-F238E27FC236}">
                <a16:creationId xmlns:a16="http://schemas.microsoft.com/office/drawing/2014/main" id="{0FEBDE0F-579A-46B5-BE3F-B690C942510A}"/>
              </a:ext>
            </a:extLst>
          </p:cNvPr>
          <p:cNvSpPr txBox="1">
            <a:spLocks/>
          </p:cNvSpPr>
          <p:nvPr/>
        </p:nvSpPr>
        <p:spPr>
          <a:xfrm>
            <a:off x="1050879" y="609601"/>
            <a:ext cx="9810604" cy="605015"/>
          </a:xfrm>
          <a:prstGeom prst="rect">
            <a:avLst/>
          </a:prstGeom>
        </p:spPr>
        <p:txBody>
          <a:bodyPr vert="horz" lIns="91440" tIns="45720" rIns="91440" bIns="45720" rtlCol="0" anchor="ctr">
            <a:normAutofit/>
          </a:bodyPr>
          <a:lstStyle>
            <a:lvl1pPr algn="l" defTabSz="914400" rtl="0" eaLnBrk="1" latinLnBrk="0" hangingPunct="1">
              <a:lnSpc>
                <a:spcPct val="110000"/>
              </a:lnSpc>
              <a:spcBef>
                <a:spcPct val="0"/>
              </a:spcBef>
              <a:buNone/>
              <a:defRPr sz="2800" kern="1200" cap="all" spc="600" baseline="0">
                <a:solidFill>
                  <a:schemeClr val="tx1">
                    <a:lumMod val="85000"/>
                    <a:lumOff val="15000"/>
                  </a:schemeClr>
                </a:solidFill>
                <a:latin typeface="+mj-lt"/>
                <a:ea typeface="Batang" panose="02030600000101010101" pitchFamily="18" charset="-127"/>
                <a:cs typeface="+mj-cs"/>
              </a:defRPr>
            </a:lvl1pPr>
          </a:lstStyle>
          <a:p>
            <a:r>
              <a:rPr lang="en-US" dirty="0"/>
              <a:t>Obtained results</a:t>
            </a:r>
          </a:p>
        </p:txBody>
      </p:sp>
      <p:sp>
        <p:nvSpPr>
          <p:cNvPr id="14" name="Content Placeholder 2">
            <a:extLst>
              <a:ext uri="{FF2B5EF4-FFF2-40B4-BE49-F238E27FC236}">
                <a16:creationId xmlns:a16="http://schemas.microsoft.com/office/drawing/2014/main" id="{0CAACEF1-62AA-4431-856D-628F0E71F24F}"/>
              </a:ext>
            </a:extLst>
          </p:cNvPr>
          <p:cNvSpPr>
            <a:spLocks noGrp="1"/>
          </p:cNvSpPr>
          <p:nvPr>
            <p:ph idx="1"/>
          </p:nvPr>
        </p:nvSpPr>
        <p:spPr>
          <a:xfrm>
            <a:off x="1050878" y="1274989"/>
            <a:ext cx="10082954" cy="1242530"/>
          </a:xfrm>
        </p:spPr>
        <p:txBody>
          <a:bodyPr>
            <a:normAutofit/>
          </a:bodyPr>
          <a:lstStyle/>
          <a:p>
            <a:pPr>
              <a:buFont typeface="Courier New" panose="02070309020205020404" pitchFamily="49" charset="0"/>
              <a:buChar char="o"/>
            </a:pPr>
            <a:r>
              <a:rPr lang="en-US" dirty="0">
                <a:latin typeface="Bahnschrift Light Condensed" panose="020B0502040204020203" pitchFamily="34" charset="0"/>
              </a:rPr>
              <a:t>This graph decomposes the country-wide index by geographical location.</a:t>
            </a:r>
          </a:p>
          <a:p>
            <a:pPr>
              <a:buFont typeface="Courier New" panose="02070309020205020404" pitchFamily="49" charset="0"/>
              <a:buChar char="o"/>
            </a:pPr>
            <a:r>
              <a:rPr lang="en-US" dirty="0">
                <a:latin typeface="Bahnschrift Light Condensed" panose="020B0502040204020203" pitchFamily="34" charset="0"/>
              </a:rPr>
              <a:t>Constant and steady increase of house prices in </a:t>
            </a:r>
            <a:r>
              <a:rPr lang="en-US" dirty="0">
                <a:solidFill>
                  <a:srgbClr val="FF0000"/>
                </a:solidFill>
                <a:latin typeface="Bahnschrift Light Condensed" panose="020B0502040204020203" pitchFamily="34" charset="0"/>
              </a:rPr>
              <a:t>Tirana </a:t>
            </a:r>
            <a:r>
              <a:rPr lang="en-US" dirty="0">
                <a:latin typeface="Bahnschrift Light Condensed" panose="020B0502040204020203" pitchFamily="34" charset="0"/>
              </a:rPr>
              <a:t>(about 40 percentage points  over a 5-year period)</a:t>
            </a:r>
          </a:p>
        </p:txBody>
      </p:sp>
      <p:sp>
        <p:nvSpPr>
          <p:cNvPr id="15" name="Content Placeholder 2">
            <a:extLst>
              <a:ext uri="{FF2B5EF4-FFF2-40B4-BE49-F238E27FC236}">
                <a16:creationId xmlns:a16="http://schemas.microsoft.com/office/drawing/2014/main" id="{0D946E46-DB48-4FAC-91A5-E34831A56D1C}"/>
              </a:ext>
            </a:extLst>
          </p:cNvPr>
          <p:cNvSpPr txBox="1">
            <a:spLocks/>
          </p:cNvSpPr>
          <p:nvPr/>
        </p:nvSpPr>
        <p:spPr>
          <a:xfrm>
            <a:off x="1050878" y="2159476"/>
            <a:ext cx="2112232" cy="4628363"/>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SzPct val="80000"/>
              <a:buFont typeface="Arial" panose="020B0604020202020204" pitchFamily="34" charset="0"/>
              <a:buChar char="•"/>
              <a:defRPr sz="2000" kern="1200" spc="50" baseline="0">
                <a:solidFill>
                  <a:schemeClr val="tx1">
                    <a:lumMod val="85000"/>
                    <a:lumOff val="15000"/>
                  </a:schemeClr>
                </a:solidFill>
                <a:latin typeface="+mn-lt"/>
                <a:ea typeface="Batang" panose="02030600000101010101" pitchFamily="18" charset="-127"/>
                <a:cs typeface="+mn-cs"/>
              </a:defRPr>
            </a:lvl1pPr>
            <a:lvl2pPr marL="274320" indent="0" algn="l" defTabSz="914400" rtl="0" eaLnBrk="1" latinLnBrk="0" hangingPunct="1">
              <a:lnSpc>
                <a:spcPct val="100000"/>
              </a:lnSpc>
              <a:spcBef>
                <a:spcPts val="500"/>
              </a:spcBef>
              <a:buFontTx/>
              <a:buNone/>
              <a:defRPr sz="1800" kern="1200" spc="50" baseline="0">
                <a:solidFill>
                  <a:schemeClr val="tx1">
                    <a:lumMod val="85000"/>
                    <a:lumOff val="15000"/>
                  </a:schemeClr>
                </a:solidFill>
                <a:latin typeface="+mn-lt"/>
                <a:ea typeface="Batang" panose="02030600000101010101" pitchFamily="18" charset="-127"/>
                <a:cs typeface="+mn-cs"/>
              </a:defRPr>
            </a:lvl2pPr>
            <a:lvl3pPr marL="605790" indent="-285750" algn="l" defTabSz="914400" rtl="0" eaLnBrk="1" latinLnBrk="0" hangingPunct="1">
              <a:lnSpc>
                <a:spcPct val="100000"/>
              </a:lnSpc>
              <a:spcBef>
                <a:spcPts val="500"/>
              </a:spcBef>
              <a:buSzPct val="80000"/>
              <a:buFont typeface="Arial" panose="020B0604020202020204" pitchFamily="34" charset="0"/>
              <a:buChar char="•"/>
              <a:defRPr sz="1600" kern="1200" spc="50" baseline="0">
                <a:solidFill>
                  <a:schemeClr val="tx1">
                    <a:lumMod val="85000"/>
                    <a:lumOff val="15000"/>
                  </a:schemeClr>
                </a:solidFill>
                <a:latin typeface="+mn-lt"/>
                <a:ea typeface="Batang" panose="02030600000101010101" pitchFamily="18" charset="-127"/>
                <a:cs typeface="+mn-cs"/>
              </a:defRPr>
            </a:lvl3pPr>
            <a:lvl4pPr marL="630936" indent="0" algn="l" defTabSz="914400" rtl="0" eaLnBrk="1" latinLnBrk="0" hangingPunct="1">
              <a:lnSpc>
                <a:spcPct val="100000"/>
              </a:lnSpc>
              <a:spcBef>
                <a:spcPts val="500"/>
              </a:spcBef>
              <a:buFontTx/>
              <a:buNone/>
              <a:defRPr sz="1400" kern="1200" spc="50" baseline="0">
                <a:solidFill>
                  <a:schemeClr val="tx1">
                    <a:lumMod val="85000"/>
                    <a:lumOff val="15000"/>
                  </a:schemeClr>
                </a:solidFill>
                <a:latin typeface="+mn-lt"/>
                <a:ea typeface="Batang" panose="02030600000101010101" pitchFamily="18" charset="-127"/>
                <a:cs typeface="+mn-cs"/>
              </a:defRPr>
            </a:lvl4pPr>
            <a:lvl5pPr marL="822960" indent="-228600" algn="l" defTabSz="914400" rtl="0" eaLnBrk="1" latinLnBrk="0" hangingPunct="1">
              <a:lnSpc>
                <a:spcPct val="100000"/>
              </a:lnSpc>
              <a:spcBef>
                <a:spcPts val="500"/>
              </a:spcBef>
              <a:buSzPct val="80000"/>
              <a:buFont typeface="Arial" panose="020B0604020202020204" pitchFamily="34" charset="0"/>
              <a:buChar char="•"/>
              <a:defRPr sz="1400" kern="1200" spc="50" baseline="0">
                <a:solidFill>
                  <a:schemeClr val="tx1">
                    <a:lumMod val="85000"/>
                    <a:lumOff val="15000"/>
                  </a:schemeClr>
                </a:solidFill>
                <a:latin typeface="+mn-lt"/>
                <a:ea typeface="Batang" panose="02030600000101010101" pitchFamily="18" charset="-127"/>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1775" indent="-231775">
              <a:buFont typeface="Courier New" panose="02070309020205020404" pitchFamily="49" charset="0"/>
              <a:buChar char="o"/>
            </a:pPr>
            <a:r>
              <a:rPr lang="en-US" dirty="0">
                <a:latin typeface="Bahnschrift Light Condensed" panose="020B0502040204020203" pitchFamily="34" charset="0"/>
              </a:rPr>
              <a:t>House prices in </a:t>
            </a:r>
            <a:r>
              <a:rPr lang="en-US" dirty="0">
                <a:solidFill>
                  <a:srgbClr val="00B0F0"/>
                </a:solidFill>
                <a:latin typeface="Bahnschrift Light Condensed" panose="020B0502040204020203" pitchFamily="34" charset="0"/>
              </a:rPr>
              <a:t>coastal areas</a:t>
            </a:r>
            <a:r>
              <a:rPr lang="en-US" dirty="0">
                <a:latin typeface="Bahnschrift Light Condensed" panose="020B0502040204020203" pitchFamily="34" charset="0"/>
              </a:rPr>
              <a:t> show relative inertia up to the first half of 2020, then jump about 30 percentage points, over 1 and a half years.</a:t>
            </a:r>
          </a:p>
          <a:p>
            <a:pPr>
              <a:buFont typeface="Courier New" panose="02070309020205020404" pitchFamily="49" charset="0"/>
              <a:buChar char="o"/>
            </a:pPr>
            <a:r>
              <a:rPr lang="en-US" dirty="0">
                <a:latin typeface="Bahnschrift Light Condensed" panose="020B0502040204020203" pitchFamily="34" charset="0"/>
              </a:rPr>
              <a:t>House prices in </a:t>
            </a:r>
            <a:r>
              <a:rPr lang="en-US" dirty="0">
                <a:solidFill>
                  <a:srgbClr val="00B050"/>
                </a:solidFill>
                <a:latin typeface="Bahnschrift Light Condensed" panose="020B0502040204020203" pitchFamily="34" charset="0"/>
              </a:rPr>
              <a:t>inland areas</a:t>
            </a:r>
            <a:r>
              <a:rPr lang="en-US" dirty="0">
                <a:latin typeface="Bahnschrift Light Condensed" panose="020B0502040204020203" pitchFamily="34" charset="0"/>
              </a:rPr>
              <a:t> remain inert the whole analyzed period.</a:t>
            </a:r>
          </a:p>
          <a:p>
            <a:pPr>
              <a:buFont typeface="Courier New" panose="02070309020205020404" pitchFamily="49" charset="0"/>
              <a:buChar char="o"/>
            </a:pPr>
            <a:endParaRPr lang="en-US" dirty="0">
              <a:latin typeface="Bahnschrift Light Condensed" panose="020B0502040204020203" pitchFamily="34" charset="0"/>
            </a:endParaRPr>
          </a:p>
        </p:txBody>
      </p:sp>
      <p:sp>
        <p:nvSpPr>
          <p:cNvPr id="16" name="Content Placeholder 2">
            <a:extLst>
              <a:ext uri="{FF2B5EF4-FFF2-40B4-BE49-F238E27FC236}">
                <a16:creationId xmlns:a16="http://schemas.microsoft.com/office/drawing/2014/main" id="{B7513E79-F5F8-45A9-BB6E-D8D5B58E4F4C}"/>
              </a:ext>
            </a:extLst>
          </p:cNvPr>
          <p:cNvSpPr txBox="1">
            <a:spLocks/>
          </p:cNvSpPr>
          <p:nvPr/>
        </p:nvSpPr>
        <p:spPr>
          <a:xfrm>
            <a:off x="1050878" y="6207811"/>
            <a:ext cx="10082954" cy="580030"/>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SzPct val="80000"/>
              <a:buFont typeface="Arial" panose="020B0604020202020204" pitchFamily="34" charset="0"/>
              <a:buChar char="•"/>
              <a:defRPr sz="2000" kern="1200" spc="50" baseline="0">
                <a:solidFill>
                  <a:schemeClr val="tx1">
                    <a:lumMod val="85000"/>
                    <a:lumOff val="15000"/>
                  </a:schemeClr>
                </a:solidFill>
                <a:latin typeface="+mn-lt"/>
                <a:ea typeface="Batang" panose="02030600000101010101" pitchFamily="18" charset="-127"/>
                <a:cs typeface="+mn-cs"/>
              </a:defRPr>
            </a:lvl1pPr>
            <a:lvl2pPr marL="274320" indent="0" algn="l" defTabSz="914400" rtl="0" eaLnBrk="1" latinLnBrk="0" hangingPunct="1">
              <a:lnSpc>
                <a:spcPct val="100000"/>
              </a:lnSpc>
              <a:spcBef>
                <a:spcPts val="500"/>
              </a:spcBef>
              <a:buFontTx/>
              <a:buNone/>
              <a:defRPr sz="1800" kern="1200" spc="50" baseline="0">
                <a:solidFill>
                  <a:schemeClr val="tx1">
                    <a:lumMod val="85000"/>
                    <a:lumOff val="15000"/>
                  </a:schemeClr>
                </a:solidFill>
                <a:latin typeface="+mn-lt"/>
                <a:ea typeface="Batang" panose="02030600000101010101" pitchFamily="18" charset="-127"/>
                <a:cs typeface="+mn-cs"/>
              </a:defRPr>
            </a:lvl2pPr>
            <a:lvl3pPr marL="605790" indent="-285750" algn="l" defTabSz="914400" rtl="0" eaLnBrk="1" latinLnBrk="0" hangingPunct="1">
              <a:lnSpc>
                <a:spcPct val="100000"/>
              </a:lnSpc>
              <a:spcBef>
                <a:spcPts val="500"/>
              </a:spcBef>
              <a:buSzPct val="80000"/>
              <a:buFont typeface="Arial" panose="020B0604020202020204" pitchFamily="34" charset="0"/>
              <a:buChar char="•"/>
              <a:defRPr sz="1600" kern="1200" spc="50" baseline="0">
                <a:solidFill>
                  <a:schemeClr val="tx1">
                    <a:lumMod val="85000"/>
                    <a:lumOff val="15000"/>
                  </a:schemeClr>
                </a:solidFill>
                <a:latin typeface="+mn-lt"/>
                <a:ea typeface="Batang" panose="02030600000101010101" pitchFamily="18" charset="-127"/>
                <a:cs typeface="+mn-cs"/>
              </a:defRPr>
            </a:lvl3pPr>
            <a:lvl4pPr marL="630936" indent="0" algn="l" defTabSz="914400" rtl="0" eaLnBrk="1" latinLnBrk="0" hangingPunct="1">
              <a:lnSpc>
                <a:spcPct val="100000"/>
              </a:lnSpc>
              <a:spcBef>
                <a:spcPts val="500"/>
              </a:spcBef>
              <a:buFontTx/>
              <a:buNone/>
              <a:defRPr sz="1400" kern="1200" spc="50" baseline="0">
                <a:solidFill>
                  <a:schemeClr val="tx1">
                    <a:lumMod val="85000"/>
                    <a:lumOff val="15000"/>
                  </a:schemeClr>
                </a:solidFill>
                <a:latin typeface="+mn-lt"/>
                <a:ea typeface="Batang" panose="02030600000101010101" pitchFamily="18" charset="-127"/>
                <a:cs typeface="+mn-cs"/>
              </a:defRPr>
            </a:lvl4pPr>
            <a:lvl5pPr marL="822960" indent="-228600" algn="l" defTabSz="914400" rtl="0" eaLnBrk="1" latinLnBrk="0" hangingPunct="1">
              <a:lnSpc>
                <a:spcPct val="100000"/>
              </a:lnSpc>
              <a:spcBef>
                <a:spcPts val="500"/>
              </a:spcBef>
              <a:buSzPct val="80000"/>
              <a:buFont typeface="Arial" panose="020B0604020202020204" pitchFamily="34" charset="0"/>
              <a:buChar char="•"/>
              <a:defRPr sz="1400" kern="1200" spc="50" baseline="0">
                <a:solidFill>
                  <a:schemeClr val="tx1">
                    <a:lumMod val="85000"/>
                    <a:lumOff val="15000"/>
                  </a:schemeClr>
                </a:solidFill>
                <a:latin typeface="+mn-lt"/>
                <a:ea typeface="Batang" panose="02030600000101010101" pitchFamily="18" charset="-127"/>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1775" indent="0">
              <a:buNone/>
            </a:pPr>
            <a:endParaRPr lang="en-US" dirty="0">
              <a:latin typeface="Bahnschrift Light Condensed" panose="020B0502040204020203" pitchFamily="34" charset="0"/>
            </a:endParaRPr>
          </a:p>
        </p:txBody>
      </p:sp>
      <p:graphicFrame>
        <p:nvGraphicFramePr>
          <p:cNvPr id="12" name="Chart 11">
            <a:extLst>
              <a:ext uri="{FF2B5EF4-FFF2-40B4-BE49-F238E27FC236}">
                <a16:creationId xmlns:a16="http://schemas.microsoft.com/office/drawing/2014/main" id="{993FF056-020F-4011-8C15-08CD902EB98F}"/>
              </a:ext>
            </a:extLst>
          </p:cNvPr>
          <p:cNvGraphicFramePr>
            <a:graphicFrameLocks/>
          </p:cNvGraphicFramePr>
          <p:nvPr>
            <p:extLst>
              <p:ext uri="{D42A27DB-BD31-4B8C-83A1-F6EECF244321}">
                <p14:modId xmlns:p14="http://schemas.microsoft.com/office/powerpoint/2010/main" val="4097434449"/>
              </p:ext>
            </p:extLst>
          </p:nvPr>
        </p:nvGraphicFramePr>
        <p:xfrm>
          <a:off x="3029803" y="2214069"/>
          <a:ext cx="8096207" cy="420649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68302658"/>
      </p:ext>
    </p:extLst>
  </p:cSld>
  <p:clrMapOvr>
    <a:masterClrMapping/>
  </p:clrMapOvr>
</p:sld>
</file>

<file path=ppt/theme/theme1.xml><?xml version="1.0" encoding="utf-8"?>
<a:theme xmlns:a="http://schemas.openxmlformats.org/drawingml/2006/main" name="ArchiveVTI">
  <a:themeElements>
    <a:clrScheme name="Archive">
      <a:dk1>
        <a:sysClr val="windowText" lastClr="000000"/>
      </a:dk1>
      <a:lt1>
        <a:sysClr val="window" lastClr="FFFFFF"/>
      </a:lt1>
      <a:dk2>
        <a:srgbClr val="353B3D"/>
      </a:dk2>
      <a:lt2>
        <a:srgbClr val="EEECEA"/>
      </a:lt2>
      <a:accent1>
        <a:srgbClr val="A65E5E"/>
      </a:accent1>
      <a:accent2>
        <a:srgbClr val="9D6053"/>
      </a:accent2>
      <a:accent3>
        <a:srgbClr val="968274"/>
      </a:accent3>
      <a:accent4>
        <a:srgbClr val="878079"/>
      </a:accent4>
      <a:accent5>
        <a:srgbClr val="6C737A"/>
      </a:accent5>
      <a:accent6>
        <a:srgbClr val="697777"/>
      </a:accent6>
      <a:hlink>
        <a:srgbClr val="A25872"/>
      </a:hlink>
      <a:folHlink>
        <a:srgbClr val="667A7E"/>
      </a:folHlink>
    </a:clrScheme>
    <a:fontScheme name="Custom 170">
      <a:majorFont>
        <a:latin typeface="Bembo"/>
        <a:ea typeface=""/>
        <a:cs typeface=""/>
      </a:majorFont>
      <a:minorFont>
        <a:latin typeface="Bemb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rchiveVTI" id="{514BDC9F-20AC-40CA-9FE7-B30987BCD2D4}" vid="{D8FA1533-D953-46ED-B2C7-B32AF1BED7A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Archive</Template>
  <TotalTime>1078</TotalTime>
  <Words>920</Words>
  <Application>Microsoft Office PowerPoint</Application>
  <PresentationFormat>Widescreen</PresentationFormat>
  <Paragraphs>68</Paragraphs>
  <Slides>8</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vt:i4>
      </vt:variant>
    </vt:vector>
  </HeadingPairs>
  <TitlesOfParts>
    <vt:vector size="17" baseType="lpstr">
      <vt:lpstr>Batang</vt:lpstr>
      <vt:lpstr>Arial</vt:lpstr>
      <vt:lpstr>Bahnschrift Light Condensed</vt:lpstr>
      <vt:lpstr>Bembo</vt:lpstr>
      <vt:lpstr>Calibri</vt:lpstr>
      <vt:lpstr>Cambria Math</vt:lpstr>
      <vt:lpstr>Courier New</vt:lpstr>
      <vt:lpstr>Gill Sans MT</vt:lpstr>
      <vt:lpstr>ArchiveVTI</vt:lpstr>
      <vt:lpstr>Employing Big Data tools to inquire into Albania’s residential housing price trends</vt:lpstr>
      <vt:lpstr>research focus</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Employing Big Data tools to inquire into Albania’s residential housing price trends</dc:title>
  <dc:creator>CTS</dc:creator>
  <cp:lastModifiedBy>user</cp:lastModifiedBy>
  <cp:revision>114</cp:revision>
  <dcterms:created xsi:type="dcterms:W3CDTF">2022-11-30T03:33:43Z</dcterms:created>
  <dcterms:modified xsi:type="dcterms:W3CDTF">2022-12-01T14:19:37Z</dcterms:modified>
</cp:coreProperties>
</file>